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iEcx83KqMFHAAJEMxno2CDn1PE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HelveticaNeue-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customschemas.google.com/relationships/presentationmetadata" Target="metadata"/><Relationship Id="rId27" Type="http://schemas.openxmlformats.org/officeDocument/2006/relationships/font" Target="fonts/HelveticaNeu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Bio: species richness; CO2: elevated CO2; N: nitrogen addition; AB: aboveground biomass; BB: belowground biomass; SR: soil respiration. Blue, red, and gray colors represent positive, negative, and insignificant relationships, respectively, and the thickness of the arrow means the magnitude of the relationship.</a:t>
            </a:r>
            <a:endParaRPr/>
          </a:p>
          <a:p>
            <a:pPr indent="-304800" lvl="0" marL="457200" rtl="0" algn="l">
              <a:lnSpc>
                <a:spcPct val="115000"/>
              </a:lnSpc>
              <a:spcBef>
                <a:spcPts val="0"/>
              </a:spcBef>
              <a:spcAft>
                <a:spcPts val="0"/>
              </a:spcAft>
              <a:buClr>
                <a:schemeClr val="dk1"/>
              </a:buClr>
              <a:buSzPts val="1200"/>
              <a:buAutoNum type="arabicPeriod"/>
            </a:pPr>
            <a:r>
              <a:rPr lang="en-US">
                <a:latin typeface="Calibri"/>
                <a:ea typeface="Calibri"/>
                <a:cs typeface="Calibri"/>
                <a:sym typeface="Calibri"/>
              </a:rPr>
              <a:t>In the short term (the 5</a:t>
            </a:r>
            <a:r>
              <a:rPr baseline="30000" lang="en-US">
                <a:latin typeface="Calibri"/>
                <a:ea typeface="Calibri"/>
                <a:cs typeface="Calibri"/>
                <a:sym typeface="Calibri"/>
              </a:rPr>
              <a:t>th</a:t>
            </a:r>
            <a:r>
              <a:rPr lang="en-US">
                <a:latin typeface="Calibri"/>
                <a:ea typeface="Calibri"/>
                <a:cs typeface="Calibri"/>
                <a:sym typeface="Calibri"/>
              </a:rPr>
              <a:t> year), although biodiversity, elevated CO2, and nitrogen addition increase both above- and below-ground biomass, SOC is not ultimately increased because it takes a relatively long time for litterfall and roots to be decomposed and to become SOC;</a:t>
            </a:r>
            <a:endParaRPr>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lang="en-US">
                <a:latin typeface="Calibri"/>
                <a:ea typeface="Calibri"/>
                <a:cs typeface="Calibri"/>
                <a:sym typeface="Calibri"/>
              </a:rPr>
              <a:t>In the mid-term (the 10</a:t>
            </a:r>
            <a:r>
              <a:rPr baseline="30000" lang="en-US">
                <a:latin typeface="Calibri"/>
                <a:ea typeface="Calibri"/>
                <a:cs typeface="Calibri"/>
                <a:sym typeface="Calibri"/>
              </a:rPr>
              <a:t>th</a:t>
            </a:r>
            <a:r>
              <a:rPr lang="en-US">
                <a:latin typeface="Calibri"/>
                <a:ea typeface="Calibri"/>
                <a:cs typeface="Calibri"/>
                <a:sym typeface="Calibri"/>
              </a:rPr>
              <a:t> and 15</a:t>
            </a:r>
            <a:r>
              <a:rPr baseline="30000" lang="en-US">
                <a:latin typeface="Calibri"/>
                <a:ea typeface="Calibri"/>
                <a:cs typeface="Calibri"/>
                <a:sym typeface="Calibri"/>
              </a:rPr>
              <a:t>th</a:t>
            </a:r>
            <a:r>
              <a:rPr lang="en-US">
                <a:latin typeface="Calibri"/>
                <a:ea typeface="Calibri"/>
                <a:cs typeface="Calibri"/>
                <a:sym typeface="Calibri"/>
              </a:rPr>
              <a:t> year), biodiversity, elevated CO2, and nitrogen addition start to stimulate SOC by increasing both above- and below-ground biomass; and the increased belowground biomass mainly contributes to the increased SOC;</a:t>
            </a:r>
            <a:endParaRPr>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lang="en-US">
                <a:latin typeface="Calibri"/>
                <a:ea typeface="Calibri"/>
                <a:cs typeface="Calibri"/>
                <a:sym typeface="Calibri"/>
              </a:rPr>
              <a:t>In the long term (the 19th and 25th year), biodiversity, elevated CO2, and nitrogen addition keep stimulating SOC by increasing both above- and below-ground biomass; and the increased aboveground biomass mainly contributes to the increased SOC;</a:t>
            </a:r>
            <a:endParaRPr>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lang="en-US">
                <a:latin typeface="Calibri"/>
                <a:ea typeface="Calibri"/>
                <a:cs typeface="Calibri"/>
                <a:sym typeface="Calibri"/>
              </a:rPr>
              <a:t>The contribution of belowground biomass to increased SOC decreases with soil depth.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1" name="Google Shape;21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0389665d0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0389665d0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g30389665d0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0389665d0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0389665d06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30389665d06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0389665d06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g30389665d06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g30389665d06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0389665d06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g30389665d06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g30389665d06_0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0389665d0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0389665d06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Liting Zheng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Summary:</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Recent studies have assessed shifts in plant functional composition and diversity over time in response to elevated CO2 and N deposition. Plant functional traits have been shown to vary widely in response to elevated CO2 and N addition across and within species. In this study, using the data from an experiment BioCON, we aim to test how intra- and interspecific trait variability modulate functional trait space for accommodating plant diversity changes in plant communities under elevated CO2 and N addition.</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0389665d0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389665d06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30389665d06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4"/>
          <p:cNvSpPr/>
          <p:nvPr>
            <p:ph idx="2" type="pic"/>
          </p:nvPr>
        </p:nvSpPr>
        <p:spPr>
          <a:xfrm>
            <a:off x="5183188" y="987425"/>
            <a:ext cx="6172200" cy="4873625"/>
          </a:xfrm>
          <a:prstGeom prst="rect">
            <a:avLst/>
          </a:prstGeom>
          <a:noFill/>
          <a:ln>
            <a:noFill/>
          </a:ln>
        </p:spPr>
      </p:sp>
      <p:sp>
        <p:nvSpPr>
          <p:cNvPr id="72" name="Google Shape;72;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resentation" type="tx">
  <p:cSld name="TITLE_AND_BODY">
    <p:spTree>
      <p:nvGrpSpPr>
        <p:cNvPr id="21" name="Shape 21"/>
        <p:cNvGrpSpPr/>
        <p:nvPr/>
      </p:nvGrpSpPr>
      <p:grpSpPr>
        <a:xfrm>
          <a:off x="0" y="0"/>
          <a:ext cx="0" cy="0"/>
          <a:chOff x="0" y="0"/>
          <a:chExt cx="0" cy="0"/>
        </a:xfrm>
      </p:grpSpPr>
      <p:sp>
        <p:nvSpPr>
          <p:cNvPr id="22" name="Google Shape;2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4.jpg"/><Relationship Id="rId6"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JacobMiller2014 (313) (Copy).JPG" id="92" name="Google Shape;92;p1"/>
          <p:cNvPicPr preferRelativeResize="0"/>
          <p:nvPr/>
        </p:nvPicPr>
        <p:blipFill rotWithShape="1">
          <a:blip r:embed="rId3">
            <a:alphaModFix/>
          </a:blip>
          <a:srcRect b="2589" l="24693" r="14924" t="19263"/>
          <a:stretch/>
        </p:blipFill>
        <p:spPr>
          <a:xfrm>
            <a:off x="9376407" y="1236741"/>
            <a:ext cx="2432370" cy="2098648"/>
          </a:xfrm>
          <a:prstGeom prst="rect">
            <a:avLst/>
          </a:prstGeom>
          <a:solidFill>
            <a:srgbClr val="3A3838"/>
          </a:solidFill>
          <a:ln>
            <a:noFill/>
          </a:ln>
        </p:spPr>
      </p:pic>
      <p:grpSp>
        <p:nvGrpSpPr>
          <p:cNvPr id="93" name="Google Shape;93;p1"/>
          <p:cNvGrpSpPr/>
          <p:nvPr/>
        </p:nvGrpSpPr>
        <p:grpSpPr>
          <a:xfrm>
            <a:off x="9053701" y="4244824"/>
            <a:ext cx="3138299" cy="1883917"/>
            <a:chOff x="1420319" y="3100709"/>
            <a:chExt cx="6073549" cy="3634942"/>
          </a:xfrm>
        </p:grpSpPr>
        <p:pic>
          <p:nvPicPr>
            <p:cNvPr descr="C:\Users\barro023\Documents\Cedar Creek\BioCON\maps-info\Maps\WARM_rings1&amp;2.bmp" id="94" name="Google Shape;94;p1"/>
            <p:cNvPicPr preferRelativeResize="0"/>
            <p:nvPr/>
          </p:nvPicPr>
          <p:blipFill rotWithShape="1">
            <a:blip r:embed="rId4">
              <a:alphaModFix/>
            </a:blip>
            <a:srcRect b="0" l="0" r="50800" t="0"/>
            <a:stretch/>
          </p:blipFill>
          <p:spPr>
            <a:xfrm>
              <a:off x="1420319" y="3100709"/>
              <a:ext cx="3609087" cy="3634942"/>
            </a:xfrm>
            <a:prstGeom prst="rect">
              <a:avLst/>
            </a:prstGeom>
            <a:noFill/>
            <a:ln>
              <a:noFill/>
            </a:ln>
          </p:spPr>
        </p:pic>
        <p:sp>
          <p:nvSpPr>
            <p:cNvPr id="95" name="Google Shape;95;p1"/>
            <p:cNvSpPr/>
            <p:nvPr/>
          </p:nvSpPr>
          <p:spPr>
            <a:xfrm>
              <a:off x="2059156" y="3973582"/>
              <a:ext cx="430951" cy="363017"/>
            </a:xfrm>
            <a:prstGeom prst="trapezoid">
              <a:avLst>
                <a:gd fmla="val 25000" name="adj"/>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
            <p:cNvSpPr/>
            <p:nvPr/>
          </p:nvSpPr>
          <p:spPr>
            <a:xfrm rot="-2661971">
              <a:off x="3129940" y="3593864"/>
              <a:ext cx="455681" cy="459133"/>
            </a:xfrm>
            <a:prstGeom prst="teardrop">
              <a:avLst>
                <a:gd fmla="val 100000" name="adj"/>
              </a:avLst>
            </a:prstGeom>
            <a:noFill/>
            <a:ln cap="flat" cmpd="sng" w="28575">
              <a:solidFill>
                <a:srgbClr val="263EE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
            <p:cNvSpPr/>
            <p:nvPr/>
          </p:nvSpPr>
          <p:spPr>
            <a:xfrm rot="-2661971">
              <a:off x="4248110" y="3941470"/>
              <a:ext cx="455681" cy="459133"/>
            </a:xfrm>
            <a:prstGeom prst="teardrop">
              <a:avLst>
                <a:gd fmla="val 100000" name="adj"/>
              </a:avLst>
            </a:prstGeom>
            <a:noFill/>
            <a:ln cap="flat" cmpd="sng" w="28575">
              <a:solidFill>
                <a:srgbClr val="263EE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1"/>
            <p:cNvSpPr/>
            <p:nvPr/>
          </p:nvSpPr>
          <p:spPr>
            <a:xfrm>
              <a:off x="4260474" y="3973582"/>
              <a:ext cx="430951" cy="363017"/>
            </a:xfrm>
            <a:prstGeom prst="trapezoid">
              <a:avLst>
                <a:gd fmla="val 25000" name="adj"/>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
            <p:cNvSpPr/>
            <p:nvPr/>
          </p:nvSpPr>
          <p:spPr>
            <a:xfrm rot="-2661971">
              <a:off x="4061465" y="4648673"/>
              <a:ext cx="455681" cy="459133"/>
            </a:xfrm>
            <a:prstGeom prst="teardrop">
              <a:avLst>
                <a:gd fmla="val 100000" name="adj"/>
              </a:avLst>
            </a:prstGeom>
            <a:noFill/>
            <a:ln cap="flat" cmpd="sng" w="28575">
              <a:solidFill>
                <a:srgbClr val="263EE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
            <p:cNvSpPr/>
            <p:nvPr/>
          </p:nvSpPr>
          <p:spPr>
            <a:xfrm>
              <a:off x="4073829" y="4680785"/>
              <a:ext cx="430951" cy="363017"/>
            </a:xfrm>
            <a:prstGeom prst="trapezoid">
              <a:avLst>
                <a:gd fmla="val 25000" name="adj"/>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1"/>
            <p:cNvSpPr/>
            <p:nvPr/>
          </p:nvSpPr>
          <p:spPr>
            <a:xfrm rot="-2661971">
              <a:off x="3516642" y="5385145"/>
              <a:ext cx="455681" cy="459133"/>
            </a:xfrm>
            <a:prstGeom prst="teardrop">
              <a:avLst>
                <a:gd fmla="val 100000" name="adj"/>
              </a:avLst>
            </a:prstGeom>
            <a:noFill/>
            <a:ln cap="flat" cmpd="sng" w="28575">
              <a:solidFill>
                <a:srgbClr val="263EE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1"/>
            <p:cNvSpPr/>
            <p:nvPr/>
          </p:nvSpPr>
          <p:spPr>
            <a:xfrm>
              <a:off x="2799509" y="5433202"/>
              <a:ext cx="430951" cy="363017"/>
            </a:xfrm>
            <a:prstGeom prst="trapezoid">
              <a:avLst>
                <a:gd fmla="val 25000" name="adj"/>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1"/>
            <p:cNvSpPr/>
            <p:nvPr/>
          </p:nvSpPr>
          <p:spPr>
            <a:xfrm rot="-2661971">
              <a:off x="5279341" y="5518507"/>
              <a:ext cx="312420" cy="314787"/>
            </a:xfrm>
            <a:prstGeom prst="teardrop">
              <a:avLst>
                <a:gd fmla="val 100000" name="adj"/>
              </a:avLst>
            </a:prstGeom>
            <a:noFill/>
            <a:ln cap="flat" cmpd="sng" w="28575">
              <a:solidFill>
                <a:srgbClr val="263EE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1"/>
            <p:cNvSpPr/>
            <p:nvPr/>
          </p:nvSpPr>
          <p:spPr>
            <a:xfrm>
              <a:off x="5270719" y="5974035"/>
              <a:ext cx="344417" cy="290124"/>
            </a:xfrm>
            <a:prstGeom prst="trapezoid">
              <a:avLst>
                <a:gd fmla="val 25000" name="adj"/>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
            <p:cNvSpPr txBox="1"/>
            <p:nvPr/>
          </p:nvSpPr>
          <p:spPr>
            <a:xfrm>
              <a:off x="5618348" y="5447347"/>
              <a:ext cx="1875520" cy="6532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-40% rain</a:t>
              </a:r>
              <a:endParaRPr/>
            </a:p>
          </p:txBody>
        </p:sp>
        <p:sp>
          <p:nvSpPr>
            <p:cNvPr id="106" name="Google Shape;106;p1"/>
            <p:cNvSpPr txBox="1"/>
            <p:nvPr/>
          </p:nvSpPr>
          <p:spPr>
            <a:xfrm>
              <a:off x="5646731" y="5928762"/>
              <a:ext cx="72487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+2.5°C</a:t>
              </a:r>
              <a:endParaRPr/>
            </a:p>
          </p:txBody>
        </p:sp>
      </p:grpSp>
      <p:pic>
        <p:nvPicPr>
          <p:cNvPr descr="2012-05-01 15.26.03.jpg" id="107" name="Google Shape;107;p1"/>
          <p:cNvPicPr preferRelativeResize="0"/>
          <p:nvPr/>
        </p:nvPicPr>
        <p:blipFill rotWithShape="1">
          <a:blip r:embed="rId5">
            <a:alphaModFix/>
          </a:blip>
          <a:srcRect b="13791" l="3990" r="13261" t="0"/>
          <a:stretch/>
        </p:blipFill>
        <p:spPr>
          <a:xfrm>
            <a:off x="5897534" y="1180693"/>
            <a:ext cx="2800046" cy="2187855"/>
          </a:xfrm>
          <a:prstGeom prst="rect">
            <a:avLst/>
          </a:prstGeom>
          <a:noFill/>
          <a:ln>
            <a:noFill/>
          </a:ln>
        </p:spPr>
      </p:pic>
      <p:sp>
        <p:nvSpPr>
          <p:cNvPr id="108" name="Google Shape;108;p1"/>
          <p:cNvSpPr txBox="1"/>
          <p:nvPr>
            <p:ph type="ctrTitle"/>
          </p:nvPr>
        </p:nvSpPr>
        <p:spPr>
          <a:xfrm>
            <a:off x="69858" y="169995"/>
            <a:ext cx="10335237" cy="958239"/>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4900"/>
              <a:t>TeRaCON-</a:t>
            </a:r>
            <a:r>
              <a:rPr lang="en-US"/>
              <a:t> </a:t>
            </a:r>
            <a:r>
              <a:rPr lang="en-US" sz="3600"/>
              <a:t>Temperature-Rainfall-CO</a:t>
            </a:r>
            <a:r>
              <a:rPr baseline="-25000" lang="en-US" sz="3600"/>
              <a:t>2 </a:t>
            </a:r>
            <a:r>
              <a:rPr lang="en-US" sz="3600"/>
              <a:t>–Nitrogen </a:t>
            </a:r>
            <a:br>
              <a:rPr lang="en-US" sz="3200"/>
            </a:br>
            <a:r>
              <a:rPr i="1" lang="en-US" sz="2700"/>
              <a:t>P Reich (PI), S Hobbie, many others</a:t>
            </a:r>
            <a:endParaRPr i="1" sz="4900"/>
          </a:p>
        </p:txBody>
      </p:sp>
      <p:pic>
        <p:nvPicPr>
          <p:cNvPr descr="A picture containing grass, outdoor, kite, field&#10;&#10;Description automatically generated" id="109" name="Google Shape;109;p1"/>
          <p:cNvPicPr preferRelativeResize="0"/>
          <p:nvPr/>
        </p:nvPicPr>
        <p:blipFill rotWithShape="1">
          <a:blip r:embed="rId6">
            <a:alphaModFix/>
          </a:blip>
          <a:srcRect b="0" l="0" r="0" t="0"/>
          <a:stretch/>
        </p:blipFill>
        <p:spPr>
          <a:xfrm>
            <a:off x="5897534" y="3886887"/>
            <a:ext cx="2856104" cy="2142078"/>
          </a:xfrm>
          <a:prstGeom prst="rect">
            <a:avLst/>
          </a:prstGeom>
          <a:noFill/>
          <a:ln>
            <a:noFill/>
          </a:ln>
        </p:spPr>
      </p:pic>
      <p:sp>
        <p:nvSpPr>
          <p:cNvPr id="110" name="Google Shape;110;p1"/>
          <p:cNvSpPr/>
          <p:nvPr/>
        </p:nvSpPr>
        <p:spPr>
          <a:xfrm>
            <a:off x="305991" y="1316952"/>
            <a:ext cx="5610204" cy="440120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Perennial grassland (Minnesota, USA)</a:t>
            </a:r>
            <a:endParaRPr/>
          </a:p>
          <a:p>
            <a:pPr indent="-285750" lvl="0" marL="285750" marR="0" rtl="0" algn="l">
              <a:spcBef>
                <a:spcPts val="6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Began 2012 </a:t>
            </a:r>
            <a:r>
              <a:rPr lang="en-US" sz="1600">
                <a:solidFill>
                  <a:schemeClr val="dk1"/>
                </a:solidFill>
                <a:latin typeface="Calibri"/>
                <a:ea typeface="Calibri"/>
                <a:cs typeface="Calibri"/>
                <a:sym typeface="Calibri"/>
              </a:rPr>
              <a:t>(subset of BioCON, began 1998)</a:t>
            </a:r>
            <a:endParaRPr/>
          </a:p>
          <a:p>
            <a:pPr indent="-285750" lvl="0" marL="285750" marR="0" rtl="0" algn="l">
              <a:spcBef>
                <a:spcPts val="6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9 species randomly chosen from pool of 16 plant species from 4 functional groups</a:t>
            </a:r>
            <a:endParaRPr/>
          </a:p>
          <a:p>
            <a:pPr indent="-133350" lvl="0" marL="285750" marR="0" rtl="0" algn="l">
              <a:spcBef>
                <a:spcPts val="6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6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48 2 x 2 m plots; 2 x 2 x 2 x 2 factorial</a:t>
            </a:r>
            <a:endParaRPr/>
          </a:p>
          <a:p>
            <a:pPr indent="-285750" lvl="0" marL="285750" marR="0" rtl="0" algn="l">
              <a:spcBef>
                <a:spcPts val="6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Ambient &amp; warmed 2.5C</a:t>
            </a:r>
            <a:endParaRPr/>
          </a:p>
          <a:p>
            <a:pPr indent="-285750" lvl="0" marL="285750" marR="0" rtl="0" algn="l">
              <a:spcBef>
                <a:spcPts val="6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Ambient &amp; reduced summer rain</a:t>
            </a:r>
            <a:endParaRPr/>
          </a:p>
          <a:p>
            <a:pPr indent="-285750" lvl="0" marL="285750" marR="0" rtl="0" algn="l">
              <a:spcBef>
                <a:spcPts val="6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Ambient &amp; elevated CO2</a:t>
            </a:r>
            <a:endParaRPr/>
          </a:p>
          <a:p>
            <a:pPr indent="-285750" lvl="0" marL="285750" marR="0" rtl="0" algn="l">
              <a:spcBef>
                <a:spcPts val="6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Ambient &amp; enriched N</a:t>
            </a:r>
            <a:endParaRPr/>
          </a:p>
        </p:txBody>
      </p:sp>
      <p:sp>
        <p:nvSpPr>
          <p:cNvPr id="111" name="Google Shape;111;p1"/>
          <p:cNvSpPr/>
          <p:nvPr/>
        </p:nvSpPr>
        <p:spPr>
          <a:xfrm>
            <a:off x="8697580" y="3429000"/>
            <a:ext cx="349441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Free-Air CO</a:t>
            </a:r>
            <a:r>
              <a:rPr baseline="-25000" lang="en-US" sz="1600">
                <a:solidFill>
                  <a:schemeClr val="dk1"/>
                </a:solidFill>
                <a:latin typeface="Calibri"/>
                <a:ea typeface="Calibri"/>
                <a:cs typeface="Calibri"/>
                <a:sym typeface="Calibri"/>
              </a:rPr>
              <a:t>2</a:t>
            </a:r>
            <a:r>
              <a:rPr lang="en-US" sz="1600">
                <a:solidFill>
                  <a:schemeClr val="dk1"/>
                </a:solidFill>
                <a:latin typeface="Calibri"/>
                <a:ea typeface="Calibri"/>
                <a:cs typeface="Calibri"/>
                <a:sym typeface="Calibri"/>
              </a:rPr>
              <a:t> Enrichment (+ 180 ppm)</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 N addition (4 g N m</a:t>
            </a:r>
            <a:r>
              <a:rPr baseline="30000" lang="en-US" sz="1600">
                <a:solidFill>
                  <a:schemeClr val="dk1"/>
                </a:solidFill>
                <a:latin typeface="Calibri"/>
                <a:ea typeface="Calibri"/>
                <a:cs typeface="Calibri"/>
                <a:sym typeface="Calibri"/>
              </a:rPr>
              <a:t>-2</a:t>
            </a:r>
            <a:r>
              <a:rPr lang="en-US" sz="1600">
                <a:solidFill>
                  <a:schemeClr val="dk1"/>
                </a:solidFill>
                <a:latin typeface="Calibri"/>
                <a:ea typeface="Calibri"/>
                <a:cs typeface="Calibri"/>
                <a:sym typeface="Calibri"/>
              </a:rPr>
              <a:t> y</a:t>
            </a:r>
            <a:r>
              <a:rPr baseline="30000" lang="en-US" sz="1600">
                <a:solidFill>
                  <a:schemeClr val="dk1"/>
                </a:solidFill>
                <a:latin typeface="Calibri"/>
                <a:ea typeface="Calibri"/>
                <a:cs typeface="Calibri"/>
                <a:sym typeface="Calibri"/>
              </a:rPr>
              <a:t>-1</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112" name="Google Shape;112;p1"/>
          <p:cNvSpPr/>
          <p:nvPr/>
        </p:nvSpPr>
        <p:spPr>
          <a:xfrm>
            <a:off x="4864147" y="6142803"/>
            <a:ext cx="48668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Infrared Heat +  Resistance Pin Heat in Soil to 1m deep</a:t>
            </a:r>
            <a:endParaRPr/>
          </a:p>
        </p:txBody>
      </p:sp>
      <p:sp>
        <p:nvSpPr>
          <p:cNvPr id="113" name="Google Shape;113;p1"/>
          <p:cNvSpPr/>
          <p:nvPr/>
        </p:nvSpPr>
        <p:spPr>
          <a:xfrm>
            <a:off x="5932520" y="3452313"/>
            <a:ext cx="285610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Event based rainfall exclusion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10"/>
          <p:cNvPicPr preferRelativeResize="0"/>
          <p:nvPr/>
        </p:nvPicPr>
        <p:blipFill rotWithShape="1">
          <a:blip r:embed="rId3">
            <a:alphaModFix/>
          </a:blip>
          <a:srcRect b="0" l="0" r="0" t="0"/>
          <a:stretch/>
        </p:blipFill>
        <p:spPr>
          <a:xfrm>
            <a:off x="633781" y="1992156"/>
            <a:ext cx="5165033" cy="3652837"/>
          </a:xfrm>
          <a:prstGeom prst="rect">
            <a:avLst/>
          </a:prstGeom>
          <a:noFill/>
          <a:ln>
            <a:noFill/>
          </a:ln>
        </p:spPr>
      </p:pic>
      <p:pic>
        <p:nvPicPr>
          <p:cNvPr id="193" name="Google Shape;193;p10"/>
          <p:cNvPicPr preferRelativeResize="0"/>
          <p:nvPr/>
        </p:nvPicPr>
        <p:blipFill rotWithShape="1">
          <a:blip r:embed="rId4">
            <a:alphaModFix/>
          </a:blip>
          <a:srcRect b="0" l="0" r="0" t="0"/>
          <a:stretch/>
        </p:blipFill>
        <p:spPr>
          <a:xfrm>
            <a:off x="6238877" y="1992156"/>
            <a:ext cx="4890088" cy="3652837"/>
          </a:xfrm>
          <a:prstGeom prst="rect">
            <a:avLst/>
          </a:prstGeom>
          <a:noFill/>
          <a:ln>
            <a:noFill/>
          </a:ln>
        </p:spPr>
      </p:pic>
      <p:sp>
        <p:nvSpPr>
          <p:cNvPr id="194" name="Google Shape;194;p10"/>
          <p:cNvSpPr txBox="1"/>
          <p:nvPr/>
        </p:nvSpPr>
        <p:spPr>
          <a:xfrm>
            <a:off x="2179366" y="1602476"/>
            <a:ext cx="25123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Ambient summer rainfall</a:t>
            </a:r>
            <a:endParaRPr/>
          </a:p>
        </p:txBody>
      </p:sp>
      <p:sp>
        <p:nvSpPr>
          <p:cNvPr id="195" name="Google Shape;195;p10"/>
          <p:cNvSpPr txBox="1"/>
          <p:nvPr/>
        </p:nvSpPr>
        <p:spPr>
          <a:xfrm>
            <a:off x="7554151" y="1590117"/>
            <a:ext cx="29843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40% reduced summer rainfall</a:t>
            </a:r>
            <a:endParaRPr/>
          </a:p>
        </p:txBody>
      </p:sp>
      <p:sp>
        <p:nvSpPr>
          <p:cNvPr id="196" name="Google Shape;196;p10"/>
          <p:cNvSpPr txBox="1"/>
          <p:nvPr/>
        </p:nvSpPr>
        <p:spPr>
          <a:xfrm>
            <a:off x="7832182" y="2750982"/>
            <a:ext cx="7681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40001"/>
                </a:solidFill>
                <a:latin typeface="Calibri"/>
                <a:ea typeface="Calibri"/>
                <a:cs typeface="Calibri"/>
                <a:sym typeface="Calibri"/>
              </a:rPr>
              <a:t>+2.5 C</a:t>
            </a:r>
            <a:endParaRPr/>
          </a:p>
        </p:txBody>
      </p:sp>
      <p:sp>
        <p:nvSpPr>
          <p:cNvPr id="197" name="Google Shape;197;p10"/>
          <p:cNvSpPr txBox="1"/>
          <p:nvPr/>
        </p:nvSpPr>
        <p:spPr>
          <a:xfrm>
            <a:off x="7119002" y="4451193"/>
            <a:ext cx="22284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61A9"/>
                </a:solidFill>
                <a:latin typeface="Calibri"/>
                <a:ea typeface="Calibri"/>
                <a:cs typeface="Calibri"/>
                <a:sym typeface="Calibri"/>
              </a:rPr>
              <a:t>Ambient temperature</a:t>
            </a:r>
            <a:endParaRPr/>
          </a:p>
        </p:txBody>
      </p:sp>
      <p:sp>
        <p:nvSpPr>
          <p:cNvPr id="198" name="Google Shape;198;p10"/>
          <p:cNvSpPr txBox="1"/>
          <p:nvPr/>
        </p:nvSpPr>
        <p:spPr>
          <a:xfrm>
            <a:off x="2541348" y="4429005"/>
            <a:ext cx="22284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61A9"/>
                </a:solidFill>
                <a:latin typeface="Calibri"/>
                <a:ea typeface="Calibri"/>
                <a:cs typeface="Calibri"/>
                <a:sym typeface="Calibri"/>
              </a:rPr>
              <a:t>Ambient temperature</a:t>
            </a:r>
            <a:endParaRPr/>
          </a:p>
        </p:txBody>
      </p:sp>
      <p:sp>
        <p:nvSpPr>
          <p:cNvPr id="199" name="Google Shape;199;p10"/>
          <p:cNvSpPr txBox="1"/>
          <p:nvPr/>
        </p:nvSpPr>
        <p:spPr>
          <a:xfrm>
            <a:off x="2915462" y="3213017"/>
            <a:ext cx="7681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40001"/>
                </a:solidFill>
                <a:latin typeface="Calibri"/>
                <a:ea typeface="Calibri"/>
                <a:cs typeface="Calibri"/>
                <a:sym typeface="Calibri"/>
              </a:rPr>
              <a:t>+2.5 C</a:t>
            </a:r>
            <a:endParaRPr/>
          </a:p>
        </p:txBody>
      </p:sp>
      <p:sp>
        <p:nvSpPr>
          <p:cNvPr id="200" name="Google Shape;200;p10"/>
          <p:cNvSpPr txBox="1"/>
          <p:nvPr/>
        </p:nvSpPr>
        <p:spPr>
          <a:xfrm>
            <a:off x="1670504" y="884100"/>
            <a:ext cx="97597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Lots of interactions: for example, soil CO</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flux increased by warming but only in low rainfall treatment </a:t>
            </a:r>
            <a:endParaRPr/>
          </a:p>
        </p:txBody>
      </p:sp>
      <p:sp>
        <p:nvSpPr>
          <p:cNvPr id="201" name="Google Shape;201;p10"/>
          <p:cNvSpPr txBox="1"/>
          <p:nvPr/>
        </p:nvSpPr>
        <p:spPr>
          <a:xfrm>
            <a:off x="157747" y="6306983"/>
            <a:ext cx="33558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Unpublished data, TeRaCON team</a:t>
            </a:r>
            <a:endParaRPr/>
          </a:p>
        </p:txBody>
      </p:sp>
      <p:sp>
        <p:nvSpPr>
          <p:cNvPr id="202" name="Google Shape;202;p10"/>
          <p:cNvSpPr txBox="1"/>
          <p:nvPr/>
        </p:nvSpPr>
        <p:spPr>
          <a:xfrm>
            <a:off x="0" y="166171"/>
            <a:ext cx="90463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Interactive effects of global change drivers on carbon cycling processes, including soil 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1"/>
          <p:cNvSpPr txBox="1"/>
          <p:nvPr/>
        </p:nvSpPr>
        <p:spPr>
          <a:xfrm>
            <a:off x="747196" y="892231"/>
            <a:ext cx="10359418" cy="22467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Use BioCON papers as guide to worthwhile questions to address?</a:t>
            </a:r>
            <a:endParaRPr/>
          </a:p>
          <a:p>
            <a:pPr indent="0" lvl="0" marL="0" marR="0" rtl="0"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2800">
                <a:solidFill>
                  <a:schemeClr val="dk1"/>
                </a:solidFill>
                <a:latin typeface="Calibri"/>
                <a:ea typeface="Calibri"/>
                <a:cs typeface="Calibri"/>
                <a:sym typeface="Calibri"/>
              </a:rPr>
              <a:t>One example (Guopeng) </a:t>
            </a:r>
            <a:endParaRPr/>
          </a:p>
          <a:p>
            <a:pPr indent="0" lvl="0" marL="0" marR="0" rtl="0" algn="ctr">
              <a:spcBef>
                <a:spcPts val="0"/>
              </a:spcBef>
              <a:spcAft>
                <a:spcPts val="0"/>
              </a:spcAft>
              <a:buNone/>
            </a:pPr>
            <a:r>
              <a:rPr b="1" lang="en-US" sz="2800">
                <a:solidFill>
                  <a:schemeClr val="dk1"/>
                </a:solidFill>
                <a:latin typeface="Calibri"/>
                <a:ea typeface="Calibri"/>
                <a:cs typeface="Calibri"/>
                <a:sym typeface="Calibri"/>
              </a:rPr>
              <a:t>Mechanisms underlying effects of 26-year plant diversity, eCO</a:t>
            </a:r>
            <a:r>
              <a:rPr b="1" baseline="-25000" lang="en-US" sz="2800">
                <a:solidFill>
                  <a:schemeClr val="dk1"/>
                </a:solidFill>
                <a:latin typeface="Calibri"/>
                <a:ea typeface="Calibri"/>
                <a:cs typeface="Calibri"/>
                <a:sym typeface="Calibri"/>
              </a:rPr>
              <a:t>2</a:t>
            </a:r>
            <a:r>
              <a:rPr b="1" lang="en-US" sz="2800">
                <a:solidFill>
                  <a:schemeClr val="dk1"/>
                </a:solidFill>
                <a:latin typeface="Calibri"/>
                <a:ea typeface="Calibri"/>
                <a:cs typeface="Calibri"/>
                <a:sym typeface="Calibri"/>
              </a:rPr>
              <a:t>, and N addition on soil C vary with soil depth and experimental duration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grpSp>
        <p:nvGrpSpPr>
          <p:cNvPr id="213" name="Google Shape;213;p12"/>
          <p:cNvGrpSpPr/>
          <p:nvPr/>
        </p:nvGrpSpPr>
        <p:grpSpPr>
          <a:xfrm>
            <a:off x="383720" y="473496"/>
            <a:ext cx="2359276" cy="2122076"/>
            <a:chOff x="1166385" y="147588"/>
            <a:chExt cx="2359276" cy="2122076"/>
          </a:xfrm>
        </p:grpSpPr>
        <p:grpSp>
          <p:nvGrpSpPr>
            <p:cNvPr id="214" name="Google Shape;214;p12"/>
            <p:cNvGrpSpPr/>
            <p:nvPr/>
          </p:nvGrpSpPr>
          <p:grpSpPr>
            <a:xfrm>
              <a:off x="1343691" y="147588"/>
              <a:ext cx="587994" cy="461665"/>
              <a:chOff x="843359" y="509897"/>
              <a:chExt cx="587994" cy="461665"/>
            </a:xfrm>
          </p:grpSpPr>
          <p:sp>
            <p:nvSpPr>
              <p:cNvPr id="215" name="Google Shape;215;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217" name="Google Shape;217;p12"/>
            <p:cNvGrpSpPr/>
            <p:nvPr/>
          </p:nvGrpSpPr>
          <p:grpSpPr>
            <a:xfrm>
              <a:off x="2069613" y="147588"/>
              <a:ext cx="704552" cy="461665"/>
              <a:chOff x="778527" y="509897"/>
              <a:chExt cx="704552" cy="461665"/>
            </a:xfrm>
          </p:grpSpPr>
          <p:sp>
            <p:nvSpPr>
              <p:cNvPr id="218" name="Google Shape;218;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220" name="Google Shape;220;p12"/>
            <p:cNvGrpSpPr/>
            <p:nvPr/>
          </p:nvGrpSpPr>
          <p:grpSpPr>
            <a:xfrm>
              <a:off x="2903829" y="147588"/>
              <a:ext cx="548640" cy="461665"/>
              <a:chOff x="843359" y="509897"/>
              <a:chExt cx="548640" cy="461665"/>
            </a:xfrm>
          </p:grpSpPr>
          <p:sp>
            <p:nvSpPr>
              <p:cNvPr id="221" name="Google Shape;221;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223" name="Google Shape;223;p12"/>
            <p:cNvGrpSpPr/>
            <p:nvPr/>
          </p:nvGrpSpPr>
          <p:grpSpPr>
            <a:xfrm>
              <a:off x="1166385" y="972846"/>
              <a:ext cx="548640" cy="461665"/>
              <a:chOff x="843359" y="509897"/>
              <a:chExt cx="548640" cy="461665"/>
            </a:xfrm>
          </p:grpSpPr>
          <p:sp>
            <p:nvSpPr>
              <p:cNvPr id="224" name="Google Shape;224;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226" name="Google Shape;226;p12"/>
            <p:cNvGrpSpPr/>
            <p:nvPr/>
          </p:nvGrpSpPr>
          <p:grpSpPr>
            <a:xfrm>
              <a:off x="2069613" y="1228340"/>
              <a:ext cx="548640" cy="461665"/>
              <a:chOff x="843359" y="509897"/>
              <a:chExt cx="548640" cy="461665"/>
            </a:xfrm>
          </p:grpSpPr>
          <p:sp>
            <p:nvSpPr>
              <p:cNvPr id="227" name="Google Shape;227;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229" name="Google Shape;229;p12"/>
            <p:cNvGrpSpPr/>
            <p:nvPr/>
          </p:nvGrpSpPr>
          <p:grpSpPr>
            <a:xfrm>
              <a:off x="2977021" y="972846"/>
              <a:ext cx="548640" cy="461665"/>
              <a:chOff x="843359" y="509897"/>
              <a:chExt cx="548640" cy="461665"/>
            </a:xfrm>
          </p:grpSpPr>
          <p:sp>
            <p:nvSpPr>
              <p:cNvPr id="230" name="Google Shape;230;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232" name="Google Shape;232;p12"/>
            <p:cNvGrpSpPr/>
            <p:nvPr/>
          </p:nvGrpSpPr>
          <p:grpSpPr>
            <a:xfrm>
              <a:off x="1985104" y="1807999"/>
              <a:ext cx="692818" cy="461665"/>
              <a:chOff x="778527" y="371873"/>
              <a:chExt cx="692818" cy="461665"/>
            </a:xfrm>
          </p:grpSpPr>
          <p:sp>
            <p:nvSpPr>
              <p:cNvPr id="233" name="Google Shape;233;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235" name="Google Shape;235;p12"/>
            <p:cNvCxnSpPr>
              <a:stCxn id="228" idx="2"/>
              <a:endCxn id="234" idx="0"/>
            </p:cNvCxnSpPr>
            <p:nvPr/>
          </p:nvCxnSpPr>
          <p:spPr>
            <a:xfrm>
              <a:off x="2320015" y="1690005"/>
              <a:ext cx="11400" cy="117900"/>
            </a:xfrm>
            <a:prstGeom prst="straightConnector1">
              <a:avLst/>
            </a:prstGeom>
            <a:noFill/>
            <a:ln cap="flat" cmpd="sng" w="22225">
              <a:solidFill>
                <a:schemeClr val="accent1"/>
              </a:solidFill>
              <a:prstDash val="solid"/>
              <a:miter lim="800000"/>
              <a:headEnd len="sm" w="sm" type="none"/>
              <a:tailEnd len="med" w="med" type="triangle"/>
            </a:ln>
          </p:spPr>
        </p:cxnSp>
        <p:cxnSp>
          <p:nvCxnSpPr>
            <p:cNvPr id="236" name="Google Shape;236;p12"/>
            <p:cNvCxnSpPr>
              <a:stCxn id="219" idx="2"/>
              <a:endCxn id="225"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37" name="Google Shape;237;p12"/>
            <p:cNvCxnSpPr>
              <a:stCxn id="216" idx="2"/>
              <a:endCxn id="225" idx="0"/>
            </p:cNvCxnSpPr>
            <p:nvPr/>
          </p:nvCxnSpPr>
          <p:spPr>
            <a:xfrm flipH="1">
              <a:off x="1435178" y="609253"/>
              <a:ext cx="204600" cy="3636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238" name="Google Shape;238;p12"/>
            <p:cNvCxnSpPr>
              <a:stCxn id="222" idx="2"/>
            </p:cNvCxnSpPr>
            <p:nvPr/>
          </p:nvCxnSpPr>
          <p:spPr>
            <a:xfrm flipH="1">
              <a:off x="1699940" y="609253"/>
              <a:ext cx="1468800" cy="3636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239" name="Google Shape;239;p12"/>
            <p:cNvCxnSpPr>
              <a:stCxn id="216" idx="2"/>
            </p:cNvCxnSpPr>
            <p:nvPr/>
          </p:nvCxnSpPr>
          <p:spPr>
            <a:xfrm>
              <a:off x="1639778" y="609253"/>
              <a:ext cx="1319400" cy="3636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240" name="Google Shape;240;p12"/>
            <p:cNvCxnSpPr>
              <a:stCxn id="219" idx="2"/>
              <a:endCxn id="231"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41" name="Google Shape;241;p12"/>
            <p:cNvCxnSpPr>
              <a:stCxn id="222"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42" name="Google Shape;242;p12"/>
            <p:cNvCxnSpPr>
              <a:endCxn id="228" idx="1"/>
            </p:cNvCxnSpPr>
            <p:nvPr/>
          </p:nvCxnSpPr>
          <p:spPr>
            <a:xfrm>
              <a:off x="1753693" y="1385973"/>
              <a:ext cx="320100" cy="73200"/>
            </a:xfrm>
            <a:prstGeom prst="straightConnector1">
              <a:avLst/>
            </a:prstGeom>
            <a:noFill/>
            <a:ln cap="flat" cmpd="sng" w="31750">
              <a:solidFill>
                <a:schemeClr val="accent1"/>
              </a:solidFill>
              <a:prstDash val="solid"/>
              <a:miter lim="800000"/>
              <a:headEnd len="sm" w="sm" type="none"/>
              <a:tailEnd len="med" w="med" type="triangle"/>
            </a:ln>
          </p:spPr>
        </p:cxnSp>
        <p:cxnSp>
          <p:nvCxnSpPr>
            <p:cNvPr id="243" name="Google Shape;243;p12"/>
            <p:cNvCxnSpPr/>
            <p:nvPr/>
          </p:nvCxnSpPr>
          <p:spPr>
            <a:xfrm flipH="1">
              <a:off x="2652759" y="1387903"/>
              <a:ext cx="320040" cy="72615"/>
            </a:xfrm>
            <a:prstGeom prst="straightConnector1">
              <a:avLst/>
            </a:prstGeom>
            <a:noFill/>
            <a:ln cap="flat" cmpd="sng" w="31750">
              <a:solidFill>
                <a:schemeClr val="accent1"/>
              </a:solidFill>
              <a:prstDash val="solid"/>
              <a:miter lim="800000"/>
              <a:headEnd len="sm" w="sm" type="none"/>
              <a:tailEnd len="med" w="med" type="triangle"/>
            </a:ln>
          </p:spPr>
        </p:cxnSp>
        <p:cxnSp>
          <p:nvCxnSpPr>
            <p:cNvPr id="244" name="Google Shape;244;p12"/>
            <p:cNvCxnSpPr/>
            <p:nvPr/>
          </p:nvCxnSpPr>
          <p:spPr>
            <a:xfrm>
              <a:off x="1776408" y="1186426"/>
              <a:ext cx="1143000" cy="0"/>
            </a:xfrm>
            <a:prstGeom prst="straightConnector1">
              <a:avLst/>
            </a:prstGeom>
            <a:noFill/>
            <a:ln cap="flat" cmpd="sng" w="9525">
              <a:solidFill>
                <a:srgbClr val="7F7F7F"/>
              </a:solidFill>
              <a:prstDash val="lgDash"/>
              <a:miter lim="800000"/>
              <a:headEnd len="med" w="med" type="triangle"/>
              <a:tailEnd len="med" w="med" type="triangle"/>
            </a:ln>
          </p:spPr>
        </p:cxnSp>
        <p:cxnSp>
          <p:nvCxnSpPr>
            <p:cNvPr id="245" name="Google Shape;245;p12"/>
            <p:cNvCxnSpPr>
              <a:stCxn id="225" idx="2"/>
              <a:endCxn id="234" idx="1"/>
            </p:cNvCxnSpPr>
            <p:nvPr/>
          </p:nvCxnSpPr>
          <p:spPr>
            <a:xfrm>
              <a:off x="1435221" y="1434511"/>
              <a:ext cx="549900" cy="604200"/>
            </a:xfrm>
            <a:prstGeom prst="straightConnector1">
              <a:avLst/>
            </a:prstGeom>
            <a:noFill/>
            <a:ln cap="flat" cmpd="sng" w="9525">
              <a:solidFill>
                <a:srgbClr val="7F7F7F"/>
              </a:solidFill>
              <a:prstDash val="lgDash"/>
              <a:miter lim="800000"/>
              <a:headEnd len="sm" w="sm" type="none"/>
              <a:tailEnd len="med" w="med" type="triangle"/>
            </a:ln>
          </p:spPr>
        </p:cxnSp>
        <p:cxnSp>
          <p:nvCxnSpPr>
            <p:cNvPr id="246" name="Google Shape;246;p12"/>
            <p:cNvCxnSpPr>
              <a:stCxn id="231" idx="2"/>
              <a:endCxn id="234" idx="3"/>
            </p:cNvCxnSpPr>
            <p:nvPr/>
          </p:nvCxnSpPr>
          <p:spPr>
            <a:xfrm flipH="1">
              <a:off x="2678047" y="1434511"/>
              <a:ext cx="562200" cy="604200"/>
            </a:xfrm>
            <a:prstGeom prst="straightConnector1">
              <a:avLst/>
            </a:prstGeom>
            <a:noFill/>
            <a:ln cap="flat" cmpd="sng" w="22225">
              <a:solidFill>
                <a:schemeClr val="accent1"/>
              </a:solidFill>
              <a:prstDash val="solid"/>
              <a:miter lim="800000"/>
              <a:headEnd len="sm" w="sm" type="none"/>
              <a:tailEnd len="med" w="med" type="triangle"/>
            </a:ln>
          </p:spPr>
        </p:cxnSp>
      </p:grpSp>
      <p:grpSp>
        <p:nvGrpSpPr>
          <p:cNvPr id="247" name="Google Shape;247;p12"/>
          <p:cNvGrpSpPr/>
          <p:nvPr/>
        </p:nvGrpSpPr>
        <p:grpSpPr>
          <a:xfrm>
            <a:off x="-59755" y="473503"/>
            <a:ext cx="461665" cy="1828800"/>
            <a:chOff x="5041989" y="2266122"/>
            <a:chExt cx="461665" cy="1828800"/>
          </a:xfrm>
        </p:grpSpPr>
        <p:sp>
          <p:nvSpPr>
            <p:cNvPr id="248" name="Google Shape;248;p12"/>
            <p:cNvSpPr/>
            <p:nvPr/>
          </p:nvSpPr>
          <p:spPr>
            <a:xfrm>
              <a:off x="5115339" y="2266122"/>
              <a:ext cx="320040" cy="1828800"/>
            </a:xfrm>
            <a:prstGeom prst="roundRect">
              <a:avLst>
                <a:gd fmla="val 16667" name="adj"/>
              </a:avLst>
            </a:prstGeom>
            <a:solidFill>
              <a:srgbClr val="D0CECE"/>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12"/>
            <p:cNvSpPr txBox="1"/>
            <p:nvPr/>
          </p:nvSpPr>
          <p:spPr>
            <a:xfrm rot="-5400000">
              <a:off x="4607414" y="2953438"/>
              <a:ext cx="1330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0 - 20 cm</a:t>
              </a:r>
              <a:endParaRPr b="1" sz="2400">
                <a:solidFill>
                  <a:schemeClr val="dk1"/>
                </a:solidFill>
                <a:latin typeface="Calibri"/>
                <a:ea typeface="Calibri"/>
                <a:cs typeface="Calibri"/>
                <a:sym typeface="Calibri"/>
              </a:endParaRPr>
            </a:p>
          </p:txBody>
        </p:sp>
      </p:grpSp>
      <p:grpSp>
        <p:nvGrpSpPr>
          <p:cNvPr id="250" name="Google Shape;250;p12"/>
          <p:cNvGrpSpPr/>
          <p:nvPr/>
        </p:nvGrpSpPr>
        <p:grpSpPr>
          <a:xfrm>
            <a:off x="-62507" y="2631813"/>
            <a:ext cx="461665" cy="1828800"/>
            <a:chOff x="5041989" y="2266122"/>
            <a:chExt cx="461665" cy="1828800"/>
          </a:xfrm>
        </p:grpSpPr>
        <p:sp>
          <p:nvSpPr>
            <p:cNvPr id="251" name="Google Shape;251;p12"/>
            <p:cNvSpPr/>
            <p:nvPr/>
          </p:nvSpPr>
          <p:spPr>
            <a:xfrm>
              <a:off x="5115339" y="2266122"/>
              <a:ext cx="320040" cy="1828800"/>
            </a:xfrm>
            <a:prstGeom prst="roundRect">
              <a:avLst>
                <a:gd fmla="val 16667" name="adj"/>
              </a:avLst>
            </a:prstGeom>
            <a:solidFill>
              <a:srgbClr val="D0CECE"/>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12"/>
            <p:cNvSpPr txBox="1"/>
            <p:nvPr/>
          </p:nvSpPr>
          <p:spPr>
            <a:xfrm rot="-5400000">
              <a:off x="4607414" y="2953438"/>
              <a:ext cx="1330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0 - 40 cm</a:t>
              </a:r>
              <a:endParaRPr b="1" sz="2400">
                <a:solidFill>
                  <a:schemeClr val="dk1"/>
                </a:solidFill>
                <a:latin typeface="Calibri"/>
                <a:ea typeface="Calibri"/>
                <a:cs typeface="Calibri"/>
                <a:sym typeface="Calibri"/>
              </a:endParaRPr>
            </a:p>
          </p:txBody>
        </p:sp>
      </p:grpSp>
      <p:grpSp>
        <p:nvGrpSpPr>
          <p:cNvPr id="253" name="Google Shape;253;p12"/>
          <p:cNvGrpSpPr/>
          <p:nvPr/>
        </p:nvGrpSpPr>
        <p:grpSpPr>
          <a:xfrm>
            <a:off x="-62507" y="4735901"/>
            <a:ext cx="461665" cy="1828800"/>
            <a:chOff x="5041989" y="2266122"/>
            <a:chExt cx="461665" cy="1828800"/>
          </a:xfrm>
        </p:grpSpPr>
        <p:sp>
          <p:nvSpPr>
            <p:cNvPr id="254" name="Google Shape;254;p12"/>
            <p:cNvSpPr/>
            <p:nvPr/>
          </p:nvSpPr>
          <p:spPr>
            <a:xfrm>
              <a:off x="5115339" y="2266122"/>
              <a:ext cx="320040" cy="1828800"/>
            </a:xfrm>
            <a:prstGeom prst="roundRect">
              <a:avLst>
                <a:gd fmla="val 16667" name="adj"/>
              </a:avLst>
            </a:prstGeom>
            <a:solidFill>
              <a:srgbClr val="D0CECE"/>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12"/>
            <p:cNvSpPr txBox="1"/>
            <p:nvPr/>
          </p:nvSpPr>
          <p:spPr>
            <a:xfrm rot="-5400000">
              <a:off x="4607414" y="2953438"/>
              <a:ext cx="1330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0 - 60 cm</a:t>
              </a:r>
              <a:endParaRPr b="1" sz="2400">
                <a:solidFill>
                  <a:schemeClr val="dk1"/>
                </a:solidFill>
                <a:latin typeface="Calibri"/>
                <a:ea typeface="Calibri"/>
                <a:cs typeface="Calibri"/>
                <a:sym typeface="Calibri"/>
              </a:endParaRPr>
            </a:p>
          </p:txBody>
        </p:sp>
      </p:grpSp>
      <p:grpSp>
        <p:nvGrpSpPr>
          <p:cNvPr id="256" name="Google Shape;256;p12"/>
          <p:cNvGrpSpPr/>
          <p:nvPr/>
        </p:nvGrpSpPr>
        <p:grpSpPr>
          <a:xfrm rot="5400000">
            <a:off x="1406420" y="-731420"/>
            <a:ext cx="461665" cy="1828800"/>
            <a:chOff x="5059242" y="2266122"/>
            <a:chExt cx="461665" cy="1828800"/>
          </a:xfrm>
        </p:grpSpPr>
        <p:sp>
          <p:nvSpPr>
            <p:cNvPr id="257" name="Google Shape;257;p12"/>
            <p:cNvSpPr/>
            <p:nvPr/>
          </p:nvSpPr>
          <p:spPr>
            <a:xfrm>
              <a:off x="5115339" y="2266122"/>
              <a:ext cx="371061" cy="1828800"/>
            </a:xfrm>
            <a:prstGeom prst="roundRect">
              <a:avLst>
                <a:gd fmla="val 16667" name="adj"/>
              </a:avLst>
            </a:prstGeom>
            <a:solidFill>
              <a:srgbClr val="D0CECE"/>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12"/>
            <p:cNvSpPr txBox="1"/>
            <p:nvPr/>
          </p:nvSpPr>
          <p:spPr>
            <a:xfrm rot="-5400000">
              <a:off x="4715366" y="2940619"/>
              <a:ext cx="114941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5</a:t>
              </a:r>
              <a:r>
                <a:rPr b="1" baseline="30000" lang="en-US" sz="2400">
                  <a:solidFill>
                    <a:schemeClr val="dk1"/>
                  </a:solidFill>
                  <a:latin typeface="Calibri"/>
                  <a:ea typeface="Calibri"/>
                  <a:cs typeface="Calibri"/>
                  <a:sym typeface="Calibri"/>
                </a:rPr>
                <a:t>th</a:t>
              </a:r>
              <a:r>
                <a:rPr b="1" lang="en-US" sz="2400">
                  <a:solidFill>
                    <a:schemeClr val="dk1"/>
                  </a:solidFill>
                  <a:latin typeface="Calibri"/>
                  <a:ea typeface="Calibri"/>
                  <a:cs typeface="Calibri"/>
                  <a:sym typeface="Calibri"/>
                </a:rPr>
                <a:t> year</a:t>
              </a:r>
              <a:endParaRPr/>
            </a:p>
          </p:txBody>
        </p:sp>
      </p:grpSp>
      <p:grpSp>
        <p:nvGrpSpPr>
          <p:cNvPr id="259" name="Google Shape;259;p12"/>
          <p:cNvGrpSpPr/>
          <p:nvPr/>
        </p:nvGrpSpPr>
        <p:grpSpPr>
          <a:xfrm rot="5400000">
            <a:off x="3781197" y="-737878"/>
            <a:ext cx="461665" cy="1828800"/>
            <a:chOff x="5059251" y="2266122"/>
            <a:chExt cx="461665" cy="1828800"/>
          </a:xfrm>
        </p:grpSpPr>
        <p:sp>
          <p:nvSpPr>
            <p:cNvPr id="260" name="Google Shape;260;p12"/>
            <p:cNvSpPr/>
            <p:nvPr/>
          </p:nvSpPr>
          <p:spPr>
            <a:xfrm>
              <a:off x="5115339" y="2266122"/>
              <a:ext cx="371061" cy="1828800"/>
            </a:xfrm>
            <a:prstGeom prst="roundRect">
              <a:avLst>
                <a:gd fmla="val 16667" name="adj"/>
              </a:avLst>
            </a:prstGeom>
            <a:solidFill>
              <a:srgbClr val="D0CECE"/>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12"/>
            <p:cNvSpPr txBox="1"/>
            <p:nvPr/>
          </p:nvSpPr>
          <p:spPr>
            <a:xfrm rot="-5400000">
              <a:off x="4637629" y="2862873"/>
              <a:ext cx="13049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10</a:t>
              </a:r>
              <a:r>
                <a:rPr b="1" baseline="30000" lang="en-US" sz="2400">
                  <a:solidFill>
                    <a:schemeClr val="dk1"/>
                  </a:solidFill>
                  <a:latin typeface="Calibri"/>
                  <a:ea typeface="Calibri"/>
                  <a:cs typeface="Calibri"/>
                  <a:sym typeface="Calibri"/>
                </a:rPr>
                <a:t>th</a:t>
              </a:r>
              <a:r>
                <a:rPr b="1" lang="en-US" sz="2400">
                  <a:solidFill>
                    <a:schemeClr val="dk1"/>
                  </a:solidFill>
                  <a:latin typeface="Calibri"/>
                  <a:ea typeface="Calibri"/>
                  <a:cs typeface="Calibri"/>
                  <a:sym typeface="Calibri"/>
                </a:rPr>
                <a:t> year</a:t>
              </a:r>
              <a:endParaRPr/>
            </a:p>
          </p:txBody>
        </p:sp>
      </p:grpSp>
      <p:grpSp>
        <p:nvGrpSpPr>
          <p:cNvPr id="262" name="Google Shape;262;p12"/>
          <p:cNvGrpSpPr/>
          <p:nvPr/>
        </p:nvGrpSpPr>
        <p:grpSpPr>
          <a:xfrm rot="5400000">
            <a:off x="6179647" y="-742719"/>
            <a:ext cx="461665" cy="1828800"/>
            <a:chOff x="5059251" y="2266122"/>
            <a:chExt cx="461665" cy="1828800"/>
          </a:xfrm>
        </p:grpSpPr>
        <p:sp>
          <p:nvSpPr>
            <p:cNvPr id="263" name="Google Shape;263;p12"/>
            <p:cNvSpPr/>
            <p:nvPr/>
          </p:nvSpPr>
          <p:spPr>
            <a:xfrm>
              <a:off x="5115339" y="2266122"/>
              <a:ext cx="371061" cy="1828800"/>
            </a:xfrm>
            <a:prstGeom prst="roundRect">
              <a:avLst>
                <a:gd fmla="val 16667" name="adj"/>
              </a:avLst>
            </a:prstGeom>
            <a:solidFill>
              <a:srgbClr val="D0CECE"/>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12"/>
            <p:cNvSpPr txBox="1"/>
            <p:nvPr/>
          </p:nvSpPr>
          <p:spPr>
            <a:xfrm rot="-5400000">
              <a:off x="4637629" y="2862873"/>
              <a:ext cx="13049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15</a:t>
              </a:r>
              <a:r>
                <a:rPr b="1" baseline="30000" lang="en-US" sz="2400">
                  <a:solidFill>
                    <a:schemeClr val="dk1"/>
                  </a:solidFill>
                  <a:latin typeface="Calibri"/>
                  <a:ea typeface="Calibri"/>
                  <a:cs typeface="Calibri"/>
                  <a:sym typeface="Calibri"/>
                </a:rPr>
                <a:t>th</a:t>
              </a:r>
              <a:r>
                <a:rPr b="1" lang="en-US" sz="2400">
                  <a:solidFill>
                    <a:schemeClr val="dk1"/>
                  </a:solidFill>
                  <a:latin typeface="Calibri"/>
                  <a:ea typeface="Calibri"/>
                  <a:cs typeface="Calibri"/>
                  <a:sym typeface="Calibri"/>
                </a:rPr>
                <a:t> year</a:t>
              </a:r>
              <a:endParaRPr/>
            </a:p>
          </p:txBody>
        </p:sp>
      </p:grpSp>
      <p:grpSp>
        <p:nvGrpSpPr>
          <p:cNvPr id="265" name="Google Shape;265;p12"/>
          <p:cNvGrpSpPr/>
          <p:nvPr/>
        </p:nvGrpSpPr>
        <p:grpSpPr>
          <a:xfrm rot="5400000">
            <a:off x="8516515" y="-742719"/>
            <a:ext cx="461665" cy="1828800"/>
            <a:chOff x="5059251" y="2266122"/>
            <a:chExt cx="461665" cy="1828800"/>
          </a:xfrm>
        </p:grpSpPr>
        <p:sp>
          <p:nvSpPr>
            <p:cNvPr id="266" name="Google Shape;266;p12"/>
            <p:cNvSpPr/>
            <p:nvPr/>
          </p:nvSpPr>
          <p:spPr>
            <a:xfrm>
              <a:off x="5115339" y="2266122"/>
              <a:ext cx="371061" cy="1828800"/>
            </a:xfrm>
            <a:prstGeom prst="roundRect">
              <a:avLst>
                <a:gd fmla="val 16667" name="adj"/>
              </a:avLst>
            </a:prstGeom>
            <a:solidFill>
              <a:srgbClr val="D0CECE"/>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12"/>
            <p:cNvSpPr txBox="1"/>
            <p:nvPr/>
          </p:nvSpPr>
          <p:spPr>
            <a:xfrm rot="-5400000">
              <a:off x="4637629" y="2862873"/>
              <a:ext cx="13049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19</a:t>
              </a:r>
              <a:r>
                <a:rPr b="1" baseline="30000" lang="en-US" sz="2400">
                  <a:solidFill>
                    <a:schemeClr val="dk1"/>
                  </a:solidFill>
                  <a:latin typeface="Calibri"/>
                  <a:ea typeface="Calibri"/>
                  <a:cs typeface="Calibri"/>
                  <a:sym typeface="Calibri"/>
                </a:rPr>
                <a:t>th</a:t>
              </a:r>
              <a:r>
                <a:rPr b="1" lang="en-US" sz="2400">
                  <a:solidFill>
                    <a:schemeClr val="dk1"/>
                  </a:solidFill>
                  <a:latin typeface="Calibri"/>
                  <a:ea typeface="Calibri"/>
                  <a:cs typeface="Calibri"/>
                  <a:sym typeface="Calibri"/>
                </a:rPr>
                <a:t> year</a:t>
              </a:r>
              <a:endParaRPr/>
            </a:p>
          </p:txBody>
        </p:sp>
      </p:grpSp>
      <p:grpSp>
        <p:nvGrpSpPr>
          <p:cNvPr id="268" name="Google Shape;268;p12"/>
          <p:cNvGrpSpPr/>
          <p:nvPr/>
        </p:nvGrpSpPr>
        <p:grpSpPr>
          <a:xfrm rot="5400000">
            <a:off x="10873560" y="-748673"/>
            <a:ext cx="461665" cy="1828800"/>
            <a:chOff x="5059251" y="2266122"/>
            <a:chExt cx="461665" cy="1828800"/>
          </a:xfrm>
        </p:grpSpPr>
        <p:sp>
          <p:nvSpPr>
            <p:cNvPr id="269" name="Google Shape;269;p12"/>
            <p:cNvSpPr/>
            <p:nvPr/>
          </p:nvSpPr>
          <p:spPr>
            <a:xfrm>
              <a:off x="5115339" y="2266122"/>
              <a:ext cx="371061" cy="1828800"/>
            </a:xfrm>
            <a:prstGeom prst="roundRect">
              <a:avLst>
                <a:gd fmla="val 16667" name="adj"/>
              </a:avLst>
            </a:prstGeom>
            <a:solidFill>
              <a:srgbClr val="D0CECE"/>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12"/>
            <p:cNvSpPr txBox="1"/>
            <p:nvPr/>
          </p:nvSpPr>
          <p:spPr>
            <a:xfrm rot="-5400000">
              <a:off x="4648850" y="2874094"/>
              <a:ext cx="128246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25</a:t>
              </a:r>
              <a:r>
                <a:rPr b="1" baseline="30000" lang="en-US" sz="2400">
                  <a:solidFill>
                    <a:schemeClr val="dk1"/>
                  </a:solidFill>
                  <a:latin typeface="Calibri"/>
                  <a:ea typeface="Calibri"/>
                  <a:cs typeface="Calibri"/>
                  <a:sym typeface="Calibri"/>
                </a:rPr>
                <a:t>th </a:t>
              </a:r>
              <a:r>
                <a:rPr b="1" lang="en-US" sz="2400">
                  <a:solidFill>
                    <a:schemeClr val="dk1"/>
                  </a:solidFill>
                  <a:latin typeface="Calibri"/>
                  <a:ea typeface="Calibri"/>
                  <a:cs typeface="Calibri"/>
                  <a:sym typeface="Calibri"/>
                </a:rPr>
                <a:t>year</a:t>
              </a:r>
              <a:endParaRPr/>
            </a:p>
          </p:txBody>
        </p:sp>
      </p:grpSp>
      <p:grpSp>
        <p:nvGrpSpPr>
          <p:cNvPr id="271" name="Google Shape;271;p12"/>
          <p:cNvGrpSpPr/>
          <p:nvPr/>
        </p:nvGrpSpPr>
        <p:grpSpPr>
          <a:xfrm>
            <a:off x="368816" y="2609235"/>
            <a:ext cx="2359276" cy="2122076"/>
            <a:chOff x="1166385" y="147588"/>
            <a:chExt cx="2359276" cy="2122076"/>
          </a:xfrm>
        </p:grpSpPr>
        <p:grpSp>
          <p:nvGrpSpPr>
            <p:cNvPr id="272" name="Google Shape;272;p12"/>
            <p:cNvGrpSpPr/>
            <p:nvPr/>
          </p:nvGrpSpPr>
          <p:grpSpPr>
            <a:xfrm>
              <a:off x="1343691" y="147588"/>
              <a:ext cx="587994" cy="461665"/>
              <a:chOff x="843359" y="509897"/>
              <a:chExt cx="587994" cy="461665"/>
            </a:xfrm>
          </p:grpSpPr>
          <p:sp>
            <p:nvSpPr>
              <p:cNvPr id="273" name="Google Shape;273;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275" name="Google Shape;275;p12"/>
            <p:cNvGrpSpPr/>
            <p:nvPr/>
          </p:nvGrpSpPr>
          <p:grpSpPr>
            <a:xfrm>
              <a:off x="2069613" y="147588"/>
              <a:ext cx="704552" cy="461665"/>
              <a:chOff x="778527" y="509897"/>
              <a:chExt cx="704552" cy="461665"/>
            </a:xfrm>
          </p:grpSpPr>
          <p:sp>
            <p:nvSpPr>
              <p:cNvPr id="276" name="Google Shape;276;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278" name="Google Shape;278;p12"/>
            <p:cNvGrpSpPr/>
            <p:nvPr/>
          </p:nvGrpSpPr>
          <p:grpSpPr>
            <a:xfrm>
              <a:off x="2903829" y="147588"/>
              <a:ext cx="548640" cy="461665"/>
              <a:chOff x="843359" y="509897"/>
              <a:chExt cx="548640" cy="461665"/>
            </a:xfrm>
          </p:grpSpPr>
          <p:sp>
            <p:nvSpPr>
              <p:cNvPr id="279" name="Google Shape;279;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281" name="Google Shape;281;p12"/>
            <p:cNvGrpSpPr/>
            <p:nvPr/>
          </p:nvGrpSpPr>
          <p:grpSpPr>
            <a:xfrm>
              <a:off x="1166385" y="972846"/>
              <a:ext cx="548640" cy="461665"/>
              <a:chOff x="843359" y="509897"/>
              <a:chExt cx="548640" cy="461665"/>
            </a:xfrm>
          </p:grpSpPr>
          <p:sp>
            <p:nvSpPr>
              <p:cNvPr id="282" name="Google Shape;282;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284" name="Google Shape;284;p12"/>
            <p:cNvGrpSpPr/>
            <p:nvPr/>
          </p:nvGrpSpPr>
          <p:grpSpPr>
            <a:xfrm>
              <a:off x="2069613" y="1228340"/>
              <a:ext cx="548640" cy="461665"/>
              <a:chOff x="843359" y="509897"/>
              <a:chExt cx="548640" cy="461665"/>
            </a:xfrm>
          </p:grpSpPr>
          <p:sp>
            <p:nvSpPr>
              <p:cNvPr id="285" name="Google Shape;285;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287" name="Google Shape;287;p12"/>
            <p:cNvGrpSpPr/>
            <p:nvPr/>
          </p:nvGrpSpPr>
          <p:grpSpPr>
            <a:xfrm>
              <a:off x="2977021" y="972846"/>
              <a:ext cx="548640" cy="461665"/>
              <a:chOff x="843359" y="509897"/>
              <a:chExt cx="548640" cy="461665"/>
            </a:xfrm>
          </p:grpSpPr>
          <p:sp>
            <p:nvSpPr>
              <p:cNvPr id="288" name="Google Shape;288;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290" name="Google Shape;290;p12"/>
            <p:cNvGrpSpPr/>
            <p:nvPr/>
          </p:nvGrpSpPr>
          <p:grpSpPr>
            <a:xfrm>
              <a:off x="1985104" y="1807999"/>
              <a:ext cx="692818" cy="461665"/>
              <a:chOff x="778527" y="371873"/>
              <a:chExt cx="692818" cy="461665"/>
            </a:xfrm>
          </p:grpSpPr>
          <p:sp>
            <p:nvSpPr>
              <p:cNvPr id="291" name="Google Shape;291;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293" name="Google Shape;293;p12"/>
            <p:cNvCxnSpPr>
              <a:stCxn id="286" idx="2"/>
              <a:endCxn id="292" idx="0"/>
            </p:cNvCxnSpPr>
            <p:nvPr/>
          </p:nvCxnSpPr>
          <p:spPr>
            <a:xfrm>
              <a:off x="2320015" y="1690005"/>
              <a:ext cx="11400" cy="117900"/>
            </a:xfrm>
            <a:prstGeom prst="straightConnector1">
              <a:avLst/>
            </a:prstGeom>
            <a:noFill/>
            <a:ln cap="flat" cmpd="sng" w="22225">
              <a:solidFill>
                <a:schemeClr val="accent1"/>
              </a:solidFill>
              <a:prstDash val="solid"/>
              <a:miter lim="800000"/>
              <a:headEnd len="sm" w="sm" type="none"/>
              <a:tailEnd len="med" w="med" type="triangle"/>
            </a:ln>
          </p:spPr>
        </p:cxnSp>
        <p:cxnSp>
          <p:nvCxnSpPr>
            <p:cNvPr id="294" name="Google Shape;294;p12"/>
            <p:cNvCxnSpPr>
              <a:stCxn id="277" idx="2"/>
              <a:endCxn id="283"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95" name="Google Shape;295;p12"/>
            <p:cNvCxnSpPr>
              <a:stCxn id="274" idx="2"/>
              <a:endCxn id="283" idx="0"/>
            </p:cNvCxnSpPr>
            <p:nvPr/>
          </p:nvCxnSpPr>
          <p:spPr>
            <a:xfrm flipH="1">
              <a:off x="1435178" y="609253"/>
              <a:ext cx="204600" cy="3636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296" name="Google Shape;296;p12"/>
            <p:cNvCxnSpPr>
              <a:stCxn id="280"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97" name="Google Shape;297;p12"/>
            <p:cNvCxnSpPr>
              <a:stCxn id="274" idx="2"/>
            </p:cNvCxnSpPr>
            <p:nvPr/>
          </p:nvCxnSpPr>
          <p:spPr>
            <a:xfrm>
              <a:off x="1639778" y="609253"/>
              <a:ext cx="1319400" cy="3636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298" name="Google Shape;298;p12"/>
            <p:cNvCxnSpPr>
              <a:stCxn id="277" idx="2"/>
              <a:endCxn id="289"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99" name="Google Shape;299;p12"/>
            <p:cNvCxnSpPr>
              <a:stCxn id="280"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00" name="Google Shape;300;p12"/>
            <p:cNvCxnSpPr>
              <a:endCxn id="286" idx="1"/>
            </p:cNvCxnSpPr>
            <p:nvPr/>
          </p:nvCxnSpPr>
          <p:spPr>
            <a:xfrm>
              <a:off x="1753693" y="1385973"/>
              <a:ext cx="320100" cy="73200"/>
            </a:xfrm>
            <a:prstGeom prst="straightConnector1">
              <a:avLst/>
            </a:prstGeom>
            <a:noFill/>
            <a:ln cap="flat" cmpd="sng" w="25400">
              <a:solidFill>
                <a:schemeClr val="accent1"/>
              </a:solidFill>
              <a:prstDash val="solid"/>
              <a:miter lim="800000"/>
              <a:headEnd len="sm" w="sm" type="none"/>
              <a:tailEnd len="med" w="med" type="triangle"/>
            </a:ln>
          </p:spPr>
        </p:cxnSp>
        <p:cxnSp>
          <p:nvCxnSpPr>
            <p:cNvPr id="301" name="Google Shape;301;p12"/>
            <p:cNvCxnSpPr/>
            <p:nvPr/>
          </p:nvCxnSpPr>
          <p:spPr>
            <a:xfrm flipH="1">
              <a:off x="2652759" y="1387903"/>
              <a:ext cx="320040" cy="72615"/>
            </a:xfrm>
            <a:prstGeom prst="straightConnector1">
              <a:avLst/>
            </a:prstGeom>
            <a:noFill/>
            <a:ln cap="flat" cmpd="sng" w="31750">
              <a:solidFill>
                <a:schemeClr val="accent1"/>
              </a:solidFill>
              <a:prstDash val="solid"/>
              <a:miter lim="800000"/>
              <a:headEnd len="sm" w="sm" type="none"/>
              <a:tailEnd len="med" w="med" type="triangle"/>
            </a:ln>
          </p:spPr>
        </p:cxnSp>
        <p:cxnSp>
          <p:nvCxnSpPr>
            <p:cNvPr id="302" name="Google Shape;302;p12"/>
            <p:cNvCxnSpPr/>
            <p:nvPr/>
          </p:nvCxnSpPr>
          <p:spPr>
            <a:xfrm>
              <a:off x="1776408" y="1186426"/>
              <a:ext cx="11430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303" name="Google Shape;303;p12"/>
            <p:cNvCxnSpPr>
              <a:stCxn id="283" idx="2"/>
              <a:endCxn id="292" idx="1"/>
            </p:cNvCxnSpPr>
            <p:nvPr/>
          </p:nvCxnSpPr>
          <p:spPr>
            <a:xfrm>
              <a:off x="1435221" y="1434511"/>
              <a:ext cx="549900" cy="604200"/>
            </a:xfrm>
            <a:prstGeom prst="straightConnector1">
              <a:avLst/>
            </a:prstGeom>
            <a:noFill/>
            <a:ln cap="flat" cmpd="sng" w="9525">
              <a:solidFill>
                <a:srgbClr val="7F7F7F"/>
              </a:solidFill>
              <a:prstDash val="lgDash"/>
              <a:miter lim="800000"/>
              <a:headEnd len="sm" w="sm" type="none"/>
              <a:tailEnd len="med" w="med" type="triangle"/>
            </a:ln>
          </p:spPr>
        </p:cxnSp>
        <p:cxnSp>
          <p:nvCxnSpPr>
            <p:cNvPr id="304" name="Google Shape;304;p12"/>
            <p:cNvCxnSpPr>
              <a:stCxn id="289" idx="2"/>
              <a:endCxn id="292" idx="3"/>
            </p:cNvCxnSpPr>
            <p:nvPr/>
          </p:nvCxnSpPr>
          <p:spPr>
            <a:xfrm flipH="1">
              <a:off x="2678047" y="1434511"/>
              <a:ext cx="562200" cy="604200"/>
            </a:xfrm>
            <a:prstGeom prst="straightConnector1">
              <a:avLst/>
            </a:prstGeom>
            <a:noFill/>
            <a:ln cap="flat" cmpd="sng" w="9525">
              <a:solidFill>
                <a:srgbClr val="7F7F7F"/>
              </a:solidFill>
              <a:prstDash val="lgDash"/>
              <a:miter lim="800000"/>
              <a:headEnd len="sm" w="sm" type="none"/>
              <a:tailEnd len="med" w="med" type="triangle"/>
            </a:ln>
          </p:spPr>
        </p:cxnSp>
      </p:grpSp>
      <p:grpSp>
        <p:nvGrpSpPr>
          <p:cNvPr id="305" name="Google Shape;305;p12"/>
          <p:cNvGrpSpPr/>
          <p:nvPr/>
        </p:nvGrpSpPr>
        <p:grpSpPr>
          <a:xfrm>
            <a:off x="366293" y="4731311"/>
            <a:ext cx="2359276" cy="2122076"/>
            <a:chOff x="1166385" y="147588"/>
            <a:chExt cx="2359276" cy="2122076"/>
          </a:xfrm>
        </p:grpSpPr>
        <p:grpSp>
          <p:nvGrpSpPr>
            <p:cNvPr id="306" name="Google Shape;306;p12"/>
            <p:cNvGrpSpPr/>
            <p:nvPr/>
          </p:nvGrpSpPr>
          <p:grpSpPr>
            <a:xfrm>
              <a:off x="1343691" y="147588"/>
              <a:ext cx="587994" cy="461665"/>
              <a:chOff x="843359" y="509897"/>
              <a:chExt cx="587994" cy="461665"/>
            </a:xfrm>
          </p:grpSpPr>
          <p:sp>
            <p:nvSpPr>
              <p:cNvPr id="307" name="Google Shape;307;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309" name="Google Shape;309;p12"/>
            <p:cNvGrpSpPr/>
            <p:nvPr/>
          </p:nvGrpSpPr>
          <p:grpSpPr>
            <a:xfrm>
              <a:off x="2069613" y="147588"/>
              <a:ext cx="704552" cy="461665"/>
              <a:chOff x="778527" y="509897"/>
              <a:chExt cx="704552" cy="461665"/>
            </a:xfrm>
          </p:grpSpPr>
          <p:sp>
            <p:nvSpPr>
              <p:cNvPr id="310" name="Google Shape;310;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312" name="Google Shape;312;p12"/>
            <p:cNvGrpSpPr/>
            <p:nvPr/>
          </p:nvGrpSpPr>
          <p:grpSpPr>
            <a:xfrm>
              <a:off x="2903829" y="147588"/>
              <a:ext cx="548640" cy="461665"/>
              <a:chOff x="843359" y="509897"/>
              <a:chExt cx="548640" cy="461665"/>
            </a:xfrm>
          </p:grpSpPr>
          <p:sp>
            <p:nvSpPr>
              <p:cNvPr id="313" name="Google Shape;313;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315" name="Google Shape;315;p12"/>
            <p:cNvGrpSpPr/>
            <p:nvPr/>
          </p:nvGrpSpPr>
          <p:grpSpPr>
            <a:xfrm>
              <a:off x="1166385" y="972846"/>
              <a:ext cx="548640" cy="461665"/>
              <a:chOff x="843359" y="509897"/>
              <a:chExt cx="548640" cy="461665"/>
            </a:xfrm>
          </p:grpSpPr>
          <p:sp>
            <p:nvSpPr>
              <p:cNvPr id="316" name="Google Shape;316;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318" name="Google Shape;318;p12"/>
            <p:cNvGrpSpPr/>
            <p:nvPr/>
          </p:nvGrpSpPr>
          <p:grpSpPr>
            <a:xfrm>
              <a:off x="2069613" y="1228340"/>
              <a:ext cx="548640" cy="461665"/>
              <a:chOff x="843359" y="509897"/>
              <a:chExt cx="548640" cy="461665"/>
            </a:xfrm>
          </p:grpSpPr>
          <p:sp>
            <p:nvSpPr>
              <p:cNvPr id="319" name="Google Shape;319;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321" name="Google Shape;321;p12"/>
            <p:cNvGrpSpPr/>
            <p:nvPr/>
          </p:nvGrpSpPr>
          <p:grpSpPr>
            <a:xfrm>
              <a:off x="2977021" y="972846"/>
              <a:ext cx="548640" cy="461665"/>
              <a:chOff x="843359" y="509897"/>
              <a:chExt cx="548640" cy="461665"/>
            </a:xfrm>
          </p:grpSpPr>
          <p:sp>
            <p:nvSpPr>
              <p:cNvPr id="322" name="Google Shape;322;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324" name="Google Shape;324;p12"/>
            <p:cNvGrpSpPr/>
            <p:nvPr/>
          </p:nvGrpSpPr>
          <p:grpSpPr>
            <a:xfrm>
              <a:off x="1985104" y="1807999"/>
              <a:ext cx="692818" cy="461665"/>
              <a:chOff x="778527" y="371873"/>
              <a:chExt cx="692818" cy="461665"/>
            </a:xfrm>
          </p:grpSpPr>
          <p:sp>
            <p:nvSpPr>
              <p:cNvPr id="325" name="Google Shape;325;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327" name="Google Shape;327;p12"/>
            <p:cNvCxnSpPr>
              <a:stCxn id="320" idx="2"/>
              <a:endCxn id="326" idx="0"/>
            </p:cNvCxnSpPr>
            <p:nvPr/>
          </p:nvCxnSpPr>
          <p:spPr>
            <a:xfrm>
              <a:off x="2320015" y="1690005"/>
              <a:ext cx="11400" cy="1179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28" name="Google Shape;328;p12"/>
            <p:cNvCxnSpPr>
              <a:stCxn id="311" idx="2"/>
              <a:endCxn id="317"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29" name="Google Shape;329;p12"/>
            <p:cNvCxnSpPr>
              <a:stCxn id="308" idx="2"/>
              <a:endCxn id="317" idx="0"/>
            </p:cNvCxnSpPr>
            <p:nvPr/>
          </p:nvCxnSpPr>
          <p:spPr>
            <a:xfrm flipH="1">
              <a:off x="1435178" y="609253"/>
              <a:ext cx="204600" cy="3636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330" name="Google Shape;330;p12"/>
            <p:cNvCxnSpPr>
              <a:stCxn id="314"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31" name="Google Shape;331;p12"/>
            <p:cNvCxnSpPr>
              <a:stCxn id="308" idx="2"/>
            </p:cNvCxnSpPr>
            <p:nvPr/>
          </p:nvCxnSpPr>
          <p:spPr>
            <a:xfrm>
              <a:off x="1639778" y="609253"/>
              <a:ext cx="1319400" cy="3636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332" name="Google Shape;332;p12"/>
            <p:cNvCxnSpPr>
              <a:stCxn id="311" idx="2"/>
              <a:endCxn id="323"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33" name="Google Shape;333;p12"/>
            <p:cNvCxnSpPr>
              <a:stCxn id="314"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34" name="Google Shape;334;p12"/>
            <p:cNvCxnSpPr>
              <a:endCxn id="320" idx="1"/>
            </p:cNvCxnSpPr>
            <p:nvPr/>
          </p:nvCxnSpPr>
          <p:spPr>
            <a:xfrm>
              <a:off x="1753693" y="1385973"/>
              <a:ext cx="320100" cy="73200"/>
            </a:xfrm>
            <a:prstGeom prst="straightConnector1">
              <a:avLst/>
            </a:prstGeom>
            <a:noFill/>
            <a:ln cap="flat" cmpd="sng" w="25400">
              <a:solidFill>
                <a:schemeClr val="accent1"/>
              </a:solidFill>
              <a:prstDash val="solid"/>
              <a:miter lim="800000"/>
              <a:headEnd len="sm" w="sm" type="none"/>
              <a:tailEnd len="med" w="med" type="triangle"/>
            </a:ln>
          </p:spPr>
        </p:cxnSp>
        <p:cxnSp>
          <p:nvCxnSpPr>
            <p:cNvPr id="335" name="Google Shape;335;p12"/>
            <p:cNvCxnSpPr/>
            <p:nvPr/>
          </p:nvCxnSpPr>
          <p:spPr>
            <a:xfrm flipH="1">
              <a:off x="2652759" y="1387903"/>
              <a:ext cx="320040" cy="72615"/>
            </a:xfrm>
            <a:prstGeom prst="straightConnector1">
              <a:avLst/>
            </a:prstGeom>
            <a:noFill/>
            <a:ln cap="flat" cmpd="sng" w="31750">
              <a:solidFill>
                <a:schemeClr val="accent1"/>
              </a:solidFill>
              <a:prstDash val="solid"/>
              <a:miter lim="800000"/>
              <a:headEnd len="sm" w="sm" type="none"/>
              <a:tailEnd len="med" w="med" type="triangle"/>
            </a:ln>
          </p:spPr>
        </p:cxnSp>
        <p:cxnSp>
          <p:nvCxnSpPr>
            <p:cNvPr id="336" name="Google Shape;336;p12"/>
            <p:cNvCxnSpPr/>
            <p:nvPr/>
          </p:nvCxnSpPr>
          <p:spPr>
            <a:xfrm>
              <a:off x="1776408" y="1186426"/>
              <a:ext cx="1143000" cy="0"/>
            </a:xfrm>
            <a:prstGeom prst="straightConnector1">
              <a:avLst/>
            </a:prstGeom>
            <a:noFill/>
            <a:ln cap="flat" cmpd="sng" w="12700">
              <a:solidFill>
                <a:schemeClr val="accent1"/>
              </a:solidFill>
              <a:prstDash val="solid"/>
              <a:miter lim="800000"/>
              <a:headEnd len="med" w="med" type="triangle"/>
              <a:tailEnd len="med" w="med" type="triangle"/>
            </a:ln>
          </p:spPr>
        </p:cxnSp>
        <p:cxnSp>
          <p:nvCxnSpPr>
            <p:cNvPr id="337" name="Google Shape;337;p12"/>
            <p:cNvCxnSpPr>
              <a:stCxn id="317" idx="2"/>
              <a:endCxn id="326" idx="1"/>
            </p:cNvCxnSpPr>
            <p:nvPr/>
          </p:nvCxnSpPr>
          <p:spPr>
            <a:xfrm>
              <a:off x="1435221" y="1434511"/>
              <a:ext cx="549900" cy="604200"/>
            </a:xfrm>
            <a:prstGeom prst="straightConnector1">
              <a:avLst/>
            </a:prstGeom>
            <a:noFill/>
            <a:ln cap="flat" cmpd="sng" w="9525">
              <a:solidFill>
                <a:srgbClr val="7F7F7F"/>
              </a:solidFill>
              <a:prstDash val="lgDash"/>
              <a:miter lim="800000"/>
              <a:headEnd len="sm" w="sm" type="none"/>
              <a:tailEnd len="med" w="med" type="triangle"/>
            </a:ln>
          </p:spPr>
        </p:cxnSp>
        <p:cxnSp>
          <p:nvCxnSpPr>
            <p:cNvPr id="338" name="Google Shape;338;p12"/>
            <p:cNvCxnSpPr>
              <a:stCxn id="323" idx="2"/>
              <a:endCxn id="326" idx="3"/>
            </p:cNvCxnSpPr>
            <p:nvPr/>
          </p:nvCxnSpPr>
          <p:spPr>
            <a:xfrm flipH="1">
              <a:off x="2678047" y="1434511"/>
              <a:ext cx="562200" cy="604200"/>
            </a:xfrm>
            <a:prstGeom prst="straightConnector1">
              <a:avLst/>
            </a:prstGeom>
            <a:noFill/>
            <a:ln cap="flat" cmpd="sng" w="9525">
              <a:solidFill>
                <a:srgbClr val="7F7F7F"/>
              </a:solidFill>
              <a:prstDash val="lgDash"/>
              <a:miter lim="800000"/>
              <a:headEnd len="sm" w="sm" type="none"/>
              <a:tailEnd len="med" w="med" type="triangle"/>
            </a:ln>
          </p:spPr>
        </p:cxnSp>
      </p:grpSp>
      <p:grpSp>
        <p:nvGrpSpPr>
          <p:cNvPr id="339" name="Google Shape;339;p12"/>
          <p:cNvGrpSpPr/>
          <p:nvPr/>
        </p:nvGrpSpPr>
        <p:grpSpPr>
          <a:xfrm>
            <a:off x="2822260" y="473503"/>
            <a:ext cx="2359276" cy="2122076"/>
            <a:chOff x="1166385" y="147588"/>
            <a:chExt cx="2359276" cy="2122076"/>
          </a:xfrm>
        </p:grpSpPr>
        <p:grpSp>
          <p:nvGrpSpPr>
            <p:cNvPr id="340" name="Google Shape;340;p12"/>
            <p:cNvGrpSpPr/>
            <p:nvPr/>
          </p:nvGrpSpPr>
          <p:grpSpPr>
            <a:xfrm>
              <a:off x="1343691" y="147588"/>
              <a:ext cx="587994" cy="461665"/>
              <a:chOff x="843359" y="509897"/>
              <a:chExt cx="587994" cy="461665"/>
            </a:xfrm>
          </p:grpSpPr>
          <p:sp>
            <p:nvSpPr>
              <p:cNvPr id="341" name="Google Shape;341;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343" name="Google Shape;343;p12"/>
            <p:cNvGrpSpPr/>
            <p:nvPr/>
          </p:nvGrpSpPr>
          <p:grpSpPr>
            <a:xfrm>
              <a:off x="2069613" y="147588"/>
              <a:ext cx="704552" cy="461665"/>
              <a:chOff x="778527" y="509897"/>
              <a:chExt cx="704552" cy="461665"/>
            </a:xfrm>
          </p:grpSpPr>
          <p:sp>
            <p:nvSpPr>
              <p:cNvPr id="344" name="Google Shape;344;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346" name="Google Shape;346;p12"/>
            <p:cNvGrpSpPr/>
            <p:nvPr/>
          </p:nvGrpSpPr>
          <p:grpSpPr>
            <a:xfrm>
              <a:off x="2903829" y="147588"/>
              <a:ext cx="548640" cy="461665"/>
              <a:chOff x="843359" y="509897"/>
              <a:chExt cx="548640" cy="461665"/>
            </a:xfrm>
          </p:grpSpPr>
          <p:sp>
            <p:nvSpPr>
              <p:cNvPr id="347" name="Google Shape;347;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349" name="Google Shape;349;p12"/>
            <p:cNvGrpSpPr/>
            <p:nvPr/>
          </p:nvGrpSpPr>
          <p:grpSpPr>
            <a:xfrm>
              <a:off x="1166385" y="972846"/>
              <a:ext cx="548640" cy="461665"/>
              <a:chOff x="843359" y="509897"/>
              <a:chExt cx="548640" cy="461665"/>
            </a:xfrm>
          </p:grpSpPr>
          <p:sp>
            <p:nvSpPr>
              <p:cNvPr id="350" name="Google Shape;350;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352" name="Google Shape;352;p12"/>
            <p:cNvGrpSpPr/>
            <p:nvPr/>
          </p:nvGrpSpPr>
          <p:grpSpPr>
            <a:xfrm>
              <a:off x="2069613" y="1228340"/>
              <a:ext cx="548640" cy="461665"/>
              <a:chOff x="843359" y="509897"/>
              <a:chExt cx="548640" cy="461665"/>
            </a:xfrm>
          </p:grpSpPr>
          <p:sp>
            <p:nvSpPr>
              <p:cNvPr id="353" name="Google Shape;353;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355" name="Google Shape;355;p12"/>
            <p:cNvGrpSpPr/>
            <p:nvPr/>
          </p:nvGrpSpPr>
          <p:grpSpPr>
            <a:xfrm>
              <a:off x="2977021" y="972846"/>
              <a:ext cx="548640" cy="461665"/>
              <a:chOff x="843359" y="509897"/>
              <a:chExt cx="548640" cy="461665"/>
            </a:xfrm>
          </p:grpSpPr>
          <p:sp>
            <p:nvSpPr>
              <p:cNvPr id="356" name="Google Shape;356;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358" name="Google Shape;358;p12"/>
            <p:cNvGrpSpPr/>
            <p:nvPr/>
          </p:nvGrpSpPr>
          <p:grpSpPr>
            <a:xfrm>
              <a:off x="1985104" y="1807999"/>
              <a:ext cx="692818" cy="461665"/>
              <a:chOff x="778527" y="371873"/>
              <a:chExt cx="692818" cy="461665"/>
            </a:xfrm>
          </p:grpSpPr>
          <p:sp>
            <p:nvSpPr>
              <p:cNvPr id="359" name="Google Shape;359;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361" name="Google Shape;361;p12"/>
            <p:cNvCxnSpPr>
              <a:stCxn id="354" idx="2"/>
              <a:endCxn id="360" idx="0"/>
            </p:cNvCxnSpPr>
            <p:nvPr/>
          </p:nvCxnSpPr>
          <p:spPr>
            <a:xfrm>
              <a:off x="2320015" y="1690005"/>
              <a:ext cx="11400" cy="117900"/>
            </a:xfrm>
            <a:prstGeom prst="straightConnector1">
              <a:avLst/>
            </a:prstGeom>
            <a:noFill/>
            <a:ln cap="flat" cmpd="sng" w="15225">
              <a:solidFill>
                <a:srgbClr val="FF0000"/>
              </a:solidFill>
              <a:prstDash val="solid"/>
              <a:miter lim="800000"/>
              <a:headEnd len="sm" w="sm" type="none"/>
              <a:tailEnd len="med" w="med" type="triangle"/>
            </a:ln>
          </p:spPr>
        </p:cxnSp>
        <p:cxnSp>
          <p:nvCxnSpPr>
            <p:cNvPr id="362" name="Google Shape;362;p12"/>
            <p:cNvCxnSpPr>
              <a:stCxn id="345" idx="2"/>
              <a:endCxn id="351"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63" name="Google Shape;363;p12"/>
            <p:cNvCxnSpPr>
              <a:stCxn id="342" idx="2"/>
              <a:endCxn id="351" idx="0"/>
            </p:cNvCxnSpPr>
            <p:nvPr/>
          </p:nvCxnSpPr>
          <p:spPr>
            <a:xfrm flipH="1">
              <a:off x="1435178" y="609253"/>
              <a:ext cx="204600" cy="3636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364" name="Google Shape;364;p12"/>
            <p:cNvCxnSpPr>
              <a:stCxn id="348"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65" name="Google Shape;365;p12"/>
            <p:cNvCxnSpPr>
              <a:stCxn id="342" idx="2"/>
            </p:cNvCxnSpPr>
            <p:nvPr/>
          </p:nvCxnSpPr>
          <p:spPr>
            <a:xfrm>
              <a:off x="1639778" y="609253"/>
              <a:ext cx="1319400" cy="3636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366" name="Google Shape;366;p12"/>
            <p:cNvCxnSpPr>
              <a:stCxn id="345" idx="2"/>
              <a:endCxn id="357"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67" name="Google Shape;367;p12"/>
            <p:cNvCxnSpPr>
              <a:stCxn id="348"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68" name="Google Shape;368;p12"/>
            <p:cNvCxnSpPr>
              <a:endCxn id="354" idx="1"/>
            </p:cNvCxnSpPr>
            <p:nvPr/>
          </p:nvCxnSpPr>
          <p:spPr>
            <a:xfrm>
              <a:off x="1753693" y="1385973"/>
              <a:ext cx="320100" cy="73200"/>
            </a:xfrm>
            <a:prstGeom prst="straightConnector1">
              <a:avLst/>
            </a:prstGeom>
            <a:noFill/>
            <a:ln cap="flat" cmpd="sng" w="46975">
              <a:solidFill>
                <a:schemeClr val="accent1"/>
              </a:solidFill>
              <a:prstDash val="solid"/>
              <a:miter lim="800000"/>
              <a:headEnd len="sm" w="sm" type="none"/>
              <a:tailEnd len="med" w="med" type="triangle"/>
            </a:ln>
          </p:spPr>
        </p:cxnSp>
        <p:cxnSp>
          <p:nvCxnSpPr>
            <p:cNvPr id="369" name="Google Shape;369;p12"/>
            <p:cNvCxnSpPr/>
            <p:nvPr/>
          </p:nvCxnSpPr>
          <p:spPr>
            <a:xfrm flipH="1">
              <a:off x="2652759" y="1387903"/>
              <a:ext cx="320040" cy="72615"/>
            </a:xfrm>
            <a:prstGeom prst="straightConnector1">
              <a:avLst/>
            </a:prstGeom>
            <a:noFill/>
            <a:ln cap="flat" cmpd="sng" w="57150">
              <a:solidFill>
                <a:schemeClr val="accent1"/>
              </a:solidFill>
              <a:prstDash val="solid"/>
              <a:miter lim="800000"/>
              <a:headEnd len="sm" w="sm" type="none"/>
              <a:tailEnd len="med" w="med" type="triangle"/>
            </a:ln>
          </p:spPr>
        </p:cxnSp>
        <p:cxnSp>
          <p:nvCxnSpPr>
            <p:cNvPr id="370" name="Google Shape;370;p12"/>
            <p:cNvCxnSpPr/>
            <p:nvPr/>
          </p:nvCxnSpPr>
          <p:spPr>
            <a:xfrm>
              <a:off x="1776408" y="1186426"/>
              <a:ext cx="1143000" cy="0"/>
            </a:xfrm>
            <a:prstGeom prst="straightConnector1">
              <a:avLst/>
            </a:prstGeom>
            <a:noFill/>
            <a:ln cap="flat" cmpd="sng" w="9525">
              <a:solidFill>
                <a:srgbClr val="7F7F7F"/>
              </a:solidFill>
              <a:prstDash val="lgDash"/>
              <a:miter lim="800000"/>
              <a:headEnd len="med" w="med" type="triangle"/>
              <a:tailEnd len="med" w="med" type="triangle"/>
            </a:ln>
          </p:spPr>
        </p:cxnSp>
        <p:cxnSp>
          <p:nvCxnSpPr>
            <p:cNvPr id="371" name="Google Shape;371;p12"/>
            <p:cNvCxnSpPr>
              <a:stCxn id="351" idx="2"/>
              <a:endCxn id="360" idx="1"/>
            </p:cNvCxnSpPr>
            <p:nvPr/>
          </p:nvCxnSpPr>
          <p:spPr>
            <a:xfrm>
              <a:off x="1435221" y="1434511"/>
              <a:ext cx="549900" cy="604200"/>
            </a:xfrm>
            <a:prstGeom prst="straightConnector1">
              <a:avLst/>
            </a:prstGeom>
            <a:noFill/>
            <a:ln cap="flat" cmpd="sng" w="45700">
              <a:solidFill>
                <a:schemeClr val="accent1"/>
              </a:solidFill>
              <a:prstDash val="solid"/>
              <a:miter lim="800000"/>
              <a:headEnd len="sm" w="sm" type="none"/>
              <a:tailEnd len="med" w="med" type="triangle"/>
            </a:ln>
          </p:spPr>
        </p:cxnSp>
        <p:cxnSp>
          <p:nvCxnSpPr>
            <p:cNvPr id="372" name="Google Shape;372;p12"/>
            <p:cNvCxnSpPr>
              <a:stCxn id="357" idx="2"/>
              <a:endCxn id="360" idx="3"/>
            </p:cNvCxnSpPr>
            <p:nvPr/>
          </p:nvCxnSpPr>
          <p:spPr>
            <a:xfrm flipH="1">
              <a:off x="2678047" y="1434511"/>
              <a:ext cx="562200" cy="604200"/>
            </a:xfrm>
            <a:prstGeom prst="straightConnector1">
              <a:avLst/>
            </a:prstGeom>
            <a:noFill/>
            <a:ln cap="flat" cmpd="sng" w="60950">
              <a:solidFill>
                <a:schemeClr val="accent1"/>
              </a:solidFill>
              <a:prstDash val="solid"/>
              <a:miter lim="800000"/>
              <a:headEnd len="sm" w="sm" type="none"/>
              <a:tailEnd len="med" w="med" type="triangle"/>
            </a:ln>
          </p:spPr>
        </p:cxnSp>
      </p:grpSp>
      <p:grpSp>
        <p:nvGrpSpPr>
          <p:cNvPr id="373" name="Google Shape;373;p12"/>
          <p:cNvGrpSpPr/>
          <p:nvPr/>
        </p:nvGrpSpPr>
        <p:grpSpPr>
          <a:xfrm>
            <a:off x="2810450" y="2609235"/>
            <a:ext cx="2359276" cy="2122076"/>
            <a:chOff x="1166385" y="147588"/>
            <a:chExt cx="2359276" cy="2122076"/>
          </a:xfrm>
        </p:grpSpPr>
        <p:grpSp>
          <p:nvGrpSpPr>
            <p:cNvPr id="374" name="Google Shape;374;p12"/>
            <p:cNvGrpSpPr/>
            <p:nvPr/>
          </p:nvGrpSpPr>
          <p:grpSpPr>
            <a:xfrm>
              <a:off x="1343691" y="147588"/>
              <a:ext cx="587994" cy="461665"/>
              <a:chOff x="843359" y="509897"/>
              <a:chExt cx="587994" cy="461665"/>
            </a:xfrm>
          </p:grpSpPr>
          <p:sp>
            <p:nvSpPr>
              <p:cNvPr id="375" name="Google Shape;375;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377" name="Google Shape;377;p12"/>
            <p:cNvGrpSpPr/>
            <p:nvPr/>
          </p:nvGrpSpPr>
          <p:grpSpPr>
            <a:xfrm>
              <a:off x="2069613" y="147588"/>
              <a:ext cx="704552" cy="461665"/>
              <a:chOff x="778527" y="509897"/>
              <a:chExt cx="704552" cy="461665"/>
            </a:xfrm>
          </p:grpSpPr>
          <p:sp>
            <p:nvSpPr>
              <p:cNvPr id="378" name="Google Shape;378;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380" name="Google Shape;380;p12"/>
            <p:cNvGrpSpPr/>
            <p:nvPr/>
          </p:nvGrpSpPr>
          <p:grpSpPr>
            <a:xfrm>
              <a:off x="2903829" y="147588"/>
              <a:ext cx="548640" cy="461665"/>
              <a:chOff x="843359" y="509897"/>
              <a:chExt cx="548640" cy="461665"/>
            </a:xfrm>
          </p:grpSpPr>
          <p:sp>
            <p:nvSpPr>
              <p:cNvPr id="381" name="Google Shape;381;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383" name="Google Shape;383;p12"/>
            <p:cNvGrpSpPr/>
            <p:nvPr/>
          </p:nvGrpSpPr>
          <p:grpSpPr>
            <a:xfrm>
              <a:off x="1166385" y="972846"/>
              <a:ext cx="548640" cy="461665"/>
              <a:chOff x="843359" y="509897"/>
              <a:chExt cx="548640" cy="461665"/>
            </a:xfrm>
          </p:grpSpPr>
          <p:sp>
            <p:nvSpPr>
              <p:cNvPr id="384" name="Google Shape;384;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386" name="Google Shape;386;p12"/>
            <p:cNvGrpSpPr/>
            <p:nvPr/>
          </p:nvGrpSpPr>
          <p:grpSpPr>
            <a:xfrm>
              <a:off x="2069613" y="1228340"/>
              <a:ext cx="548640" cy="461665"/>
              <a:chOff x="843359" y="509897"/>
              <a:chExt cx="548640" cy="461665"/>
            </a:xfrm>
          </p:grpSpPr>
          <p:sp>
            <p:nvSpPr>
              <p:cNvPr id="387" name="Google Shape;387;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389" name="Google Shape;389;p12"/>
            <p:cNvGrpSpPr/>
            <p:nvPr/>
          </p:nvGrpSpPr>
          <p:grpSpPr>
            <a:xfrm>
              <a:off x="2977021" y="972846"/>
              <a:ext cx="548640" cy="461665"/>
              <a:chOff x="843359" y="509897"/>
              <a:chExt cx="548640" cy="461665"/>
            </a:xfrm>
          </p:grpSpPr>
          <p:sp>
            <p:nvSpPr>
              <p:cNvPr id="390" name="Google Shape;390;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392" name="Google Shape;392;p12"/>
            <p:cNvGrpSpPr/>
            <p:nvPr/>
          </p:nvGrpSpPr>
          <p:grpSpPr>
            <a:xfrm>
              <a:off x="1985104" y="1807999"/>
              <a:ext cx="692818" cy="461665"/>
              <a:chOff x="778527" y="371873"/>
              <a:chExt cx="692818" cy="461665"/>
            </a:xfrm>
          </p:grpSpPr>
          <p:sp>
            <p:nvSpPr>
              <p:cNvPr id="393" name="Google Shape;393;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395" name="Google Shape;395;p12"/>
            <p:cNvCxnSpPr>
              <a:stCxn id="388" idx="2"/>
              <a:endCxn id="394" idx="0"/>
            </p:cNvCxnSpPr>
            <p:nvPr/>
          </p:nvCxnSpPr>
          <p:spPr>
            <a:xfrm>
              <a:off x="2320015" y="1690005"/>
              <a:ext cx="11400" cy="117900"/>
            </a:xfrm>
            <a:prstGeom prst="straightConnector1">
              <a:avLst/>
            </a:prstGeom>
            <a:noFill/>
            <a:ln cap="flat" cmpd="sng" w="12700">
              <a:solidFill>
                <a:srgbClr val="7F7F7F"/>
              </a:solidFill>
              <a:prstDash val="lgDash"/>
              <a:miter lim="800000"/>
              <a:headEnd len="sm" w="sm" type="none"/>
              <a:tailEnd len="med" w="med" type="triangle"/>
            </a:ln>
          </p:spPr>
        </p:cxnSp>
        <p:cxnSp>
          <p:nvCxnSpPr>
            <p:cNvPr id="396" name="Google Shape;396;p12"/>
            <p:cNvCxnSpPr>
              <a:stCxn id="379" idx="2"/>
              <a:endCxn id="385"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97" name="Google Shape;397;p12"/>
            <p:cNvCxnSpPr>
              <a:stCxn id="376" idx="2"/>
              <a:endCxn id="385" idx="0"/>
            </p:cNvCxnSpPr>
            <p:nvPr/>
          </p:nvCxnSpPr>
          <p:spPr>
            <a:xfrm flipH="1">
              <a:off x="1435178" y="609253"/>
              <a:ext cx="204600" cy="363600"/>
            </a:xfrm>
            <a:prstGeom prst="straightConnector1">
              <a:avLst/>
            </a:prstGeom>
            <a:noFill/>
            <a:ln cap="flat" cmpd="sng" w="13950">
              <a:solidFill>
                <a:schemeClr val="accent1"/>
              </a:solidFill>
              <a:prstDash val="solid"/>
              <a:miter lim="800000"/>
              <a:headEnd len="sm" w="sm" type="none"/>
              <a:tailEnd len="med" w="med" type="triangle"/>
            </a:ln>
          </p:spPr>
        </p:cxnSp>
        <p:cxnSp>
          <p:nvCxnSpPr>
            <p:cNvPr id="398" name="Google Shape;398;p12"/>
            <p:cNvCxnSpPr>
              <a:stCxn id="382"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99" name="Google Shape;399;p12"/>
            <p:cNvCxnSpPr>
              <a:stCxn id="376" idx="2"/>
            </p:cNvCxnSpPr>
            <p:nvPr/>
          </p:nvCxnSpPr>
          <p:spPr>
            <a:xfrm>
              <a:off x="1639778" y="609253"/>
              <a:ext cx="1319400" cy="363600"/>
            </a:xfrm>
            <a:prstGeom prst="straightConnector1">
              <a:avLst/>
            </a:prstGeom>
            <a:noFill/>
            <a:ln cap="flat" cmpd="sng" w="13950">
              <a:solidFill>
                <a:schemeClr val="accent1"/>
              </a:solidFill>
              <a:prstDash val="solid"/>
              <a:miter lim="800000"/>
              <a:headEnd len="sm" w="sm" type="none"/>
              <a:tailEnd len="med" w="med" type="triangle"/>
            </a:ln>
          </p:spPr>
        </p:cxnSp>
        <p:cxnSp>
          <p:nvCxnSpPr>
            <p:cNvPr id="400" name="Google Shape;400;p12"/>
            <p:cNvCxnSpPr>
              <a:stCxn id="379" idx="2"/>
              <a:endCxn id="391"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1" name="Google Shape;401;p12"/>
            <p:cNvCxnSpPr>
              <a:stCxn id="382"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2" name="Google Shape;402;p12"/>
            <p:cNvCxnSpPr>
              <a:endCxn id="388" idx="1"/>
            </p:cNvCxnSpPr>
            <p:nvPr/>
          </p:nvCxnSpPr>
          <p:spPr>
            <a:xfrm>
              <a:off x="1753693" y="1385973"/>
              <a:ext cx="320100" cy="73200"/>
            </a:xfrm>
            <a:prstGeom prst="straightConnector1">
              <a:avLst/>
            </a:prstGeom>
            <a:noFill/>
            <a:ln cap="flat" cmpd="sng" w="43175">
              <a:solidFill>
                <a:schemeClr val="accent1"/>
              </a:solidFill>
              <a:prstDash val="solid"/>
              <a:miter lim="800000"/>
              <a:headEnd len="sm" w="sm" type="none"/>
              <a:tailEnd len="med" w="med" type="triangle"/>
            </a:ln>
          </p:spPr>
        </p:cxnSp>
        <p:cxnSp>
          <p:nvCxnSpPr>
            <p:cNvPr id="403" name="Google Shape;403;p12"/>
            <p:cNvCxnSpPr/>
            <p:nvPr/>
          </p:nvCxnSpPr>
          <p:spPr>
            <a:xfrm flipH="1">
              <a:off x="2652759" y="1387903"/>
              <a:ext cx="320040" cy="72615"/>
            </a:xfrm>
            <a:prstGeom prst="straightConnector1">
              <a:avLst/>
            </a:prstGeom>
            <a:noFill/>
            <a:ln cap="flat" cmpd="sng" w="58400">
              <a:solidFill>
                <a:schemeClr val="accent1"/>
              </a:solidFill>
              <a:prstDash val="solid"/>
              <a:miter lim="800000"/>
              <a:headEnd len="sm" w="sm" type="none"/>
              <a:tailEnd len="med" w="med" type="triangle"/>
            </a:ln>
          </p:spPr>
        </p:cxnSp>
        <p:cxnSp>
          <p:nvCxnSpPr>
            <p:cNvPr id="404" name="Google Shape;404;p12"/>
            <p:cNvCxnSpPr/>
            <p:nvPr/>
          </p:nvCxnSpPr>
          <p:spPr>
            <a:xfrm>
              <a:off x="1776408" y="1186426"/>
              <a:ext cx="1143000" cy="0"/>
            </a:xfrm>
            <a:prstGeom prst="straightConnector1">
              <a:avLst/>
            </a:prstGeom>
            <a:noFill/>
            <a:ln cap="flat" cmpd="sng" w="9525">
              <a:solidFill>
                <a:srgbClr val="7F7F7F"/>
              </a:solidFill>
              <a:prstDash val="lgDash"/>
              <a:miter lim="800000"/>
              <a:headEnd len="med" w="med" type="triangle"/>
              <a:tailEnd len="med" w="med" type="triangle"/>
            </a:ln>
          </p:spPr>
        </p:cxnSp>
        <p:cxnSp>
          <p:nvCxnSpPr>
            <p:cNvPr id="405" name="Google Shape;405;p12"/>
            <p:cNvCxnSpPr>
              <a:stCxn id="385" idx="2"/>
              <a:endCxn id="394" idx="1"/>
            </p:cNvCxnSpPr>
            <p:nvPr/>
          </p:nvCxnSpPr>
          <p:spPr>
            <a:xfrm>
              <a:off x="1435221" y="1434511"/>
              <a:ext cx="549900" cy="604200"/>
            </a:xfrm>
            <a:prstGeom prst="straightConnector1">
              <a:avLst/>
            </a:prstGeom>
            <a:noFill/>
            <a:ln cap="flat" cmpd="sng" w="40625">
              <a:solidFill>
                <a:schemeClr val="accent1"/>
              </a:solidFill>
              <a:prstDash val="solid"/>
              <a:miter lim="800000"/>
              <a:headEnd len="sm" w="sm" type="none"/>
              <a:tailEnd len="med" w="med" type="triangle"/>
            </a:ln>
          </p:spPr>
        </p:cxnSp>
        <p:cxnSp>
          <p:nvCxnSpPr>
            <p:cNvPr id="406" name="Google Shape;406;p12"/>
            <p:cNvCxnSpPr>
              <a:stCxn id="391" idx="2"/>
              <a:endCxn id="394" idx="3"/>
            </p:cNvCxnSpPr>
            <p:nvPr/>
          </p:nvCxnSpPr>
          <p:spPr>
            <a:xfrm flipH="1">
              <a:off x="2678047" y="1434511"/>
              <a:ext cx="562200" cy="604200"/>
            </a:xfrm>
            <a:prstGeom prst="straightConnector1">
              <a:avLst/>
            </a:prstGeom>
            <a:noFill/>
            <a:ln cap="flat" cmpd="sng" w="55875">
              <a:solidFill>
                <a:schemeClr val="accent1"/>
              </a:solidFill>
              <a:prstDash val="solid"/>
              <a:miter lim="800000"/>
              <a:headEnd len="sm" w="sm" type="none"/>
              <a:tailEnd len="med" w="med" type="triangle"/>
            </a:ln>
          </p:spPr>
        </p:cxnSp>
      </p:grpSp>
      <p:grpSp>
        <p:nvGrpSpPr>
          <p:cNvPr id="407" name="Google Shape;407;p12"/>
          <p:cNvGrpSpPr/>
          <p:nvPr/>
        </p:nvGrpSpPr>
        <p:grpSpPr>
          <a:xfrm>
            <a:off x="2769482" y="4726364"/>
            <a:ext cx="2359276" cy="2122076"/>
            <a:chOff x="1166385" y="147588"/>
            <a:chExt cx="2359276" cy="2122076"/>
          </a:xfrm>
        </p:grpSpPr>
        <p:grpSp>
          <p:nvGrpSpPr>
            <p:cNvPr id="408" name="Google Shape;408;p12"/>
            <p:cNvGrpSpPr/>
            <p:nvPr/>
          </p:nvGrpSpPr>
          <p:grpSpPr>
            <a:xfrm>
              <a:off x="1343691" y="147588"/>
              <a:ext cx="587994" cy="461665"/>
              <a:chOff x="843359" y="509897"/>
              <a:chExt cx="587994" cy="461665"/>
            </a:xfrm>
          </p:grpSpPr>
          <p:sp>
            <p:nvSpPr>
              <p:cNvPr id="409" name="Google Shape;409;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411" name="Google Shape;411;p12"/>
            <p:cNvGrpSpPr/>
            <p:nvPr/>
          </p:nvGrpSpPr>
          <p:grpSpPr>
            <a:xfrm>
              <a:off x="2069613" y="147588"/>
              <a:ext cx="704552" cy="461665"/>
              <a:chOff x="778527" y="509897"/>
              <a:chExt cx="704552" cy="461665"/>
            </a:xfrm>
          </p:grpSpPr>
          <p:sp>
            <p:nvSpPr>
              <p:cNvPr id="412" name="Google Shape;412;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414" name="Google Shape;414;p12"/>
            <p:cNvGrpSpPr/>
            <p:nvPr/>
          </p:nvGrpSpPr>
          <p:grpSpPr>
            <a:xfrm>
              <a:off x="2903829" y="147588"/>
              <a:ext cx="548640" cy="461665"/>
              <a:chOff x="843359" y="509897"/>
              <a:chExt cx="548640" cy="461665"/>
            </a:xfrm>
          </p:grpSpPr>
          <p:sp>
            <p:nvSpPr>
              <p:cNvPr id="415" name="Google Shape;415;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417" name="Google Shape;417;p12"/>
            <p:cNvGrpSpPr/>
            <p:nvPr/>
          </p:nvGrpSpPr>
          <p:grpSpPr>
            <a:xfrm>
              <a:off x="1166385" y="972846"/>
              <a:ext cx="548640" cy="461665"/>
              <a:chOff x="843359" y="509897"/>
              <a:chExt cx="548640" cy="461665"/>
            </a:xfrm>
          </p:grpSpPr>
          <p:sp>
            <p:nvSpPr>
              <p:cNvPr id="418" name="Google Shape;418;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420" name="Google Shape;420;p12"/>
            <p:cNvGrpSpPr/>
            <p:nvPr/>
          </p:nvGrpSpPr>
          <p:grpSpPr>
            <a:xfrm>
              <a:off x="2069613" y="1228340"/>
              <a:ext cx="548640" cy="461665"/>
              <a:chOff x="843359" y="509897"/>
              <a:chExt cx="548640" cy="461665"/>
            </a:xfrm>
          </p:grpSpPr>
          <p:sp>
            <p:nvSpPr>
              <p:cNvPr id="421" name="Google Shape;421;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423" name="Google Shape;423;p12"/>
            <p:cNvGrpSpPr/>
            <p:nvPr/>
          </p:nvGrpSpPr>
          <p:grpSpPr>
            <a:xfrm>
              <a:off x="2977021" y="972846"/>
              <a:ext cx="548640" cy="461665"/>
              <a:chOff x="843359" y="509897"/>
              <a:chExt cx="548640" cy="461665"/>
            </a:xfrm>
          </p:grpSpPr>
          <p:sp>
            <p:nvSpPr>
              <p:cNvPr id="424" name="Google Shape;424;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426" name="Google Shape;426;p12"/>
            <p:cNvGrpSpPr/>
            <p:nvPr/>
          </p:nvGrpSpPr>
          <p:grpSpPr>
            <a:xfrm>
              <a:off x="1985104" y="1807999"/>
              <a:ext cx="692818" cy="461665"/>
              <a:chOff x="778527" y="371873"/>
              <a:chExt cx="692818" cy="461665"/>
            </a:xfrm>
          </p:grpSpPr>
          <p:sp>
            <p:nvSpPr>
              <p:cNvPr id="427" name="Google Shape;427;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429" name="Google Shape;429;p12"/>
            <p:cNvCxnSpPr>
              <a:stCxn id="422" idx="2"/>
              <a:endCxn id="428" idx="0"/>
            </p:cNvCxnSpPr>
            <p:nvPr/>
          </p:nvCxnSpPr>
          <p:spPr>
            <a:xfrm>
              <a:off x="2320015" y="1690005"/>
              <a:ext cx="11400" cy="117900"/>
            </a:xfrm>
            <a:prstGeom prst="straightConnector1">
              <a:avLst/>
            </a:prstGeom>
            <a:noFill/>
            <a:ln cap="flat" cmpd="sng" w="12700">
              <a:solidFill>
                <a:srgbClr val="7F7F7F"/>
              </a:solidFill>
              <a:prstDash val="lgDash"/>
              <a:miter lim="800000"/>
              <a:headEnd len="sm" w="sm" type="none"/>
              <a:tailEnd len="med" w="med" type="triangle"/>
            </a:ln>
          </p:spPr>
        </p:cxnSp>
        <p:cxnSp>
          <p:nvCxnSpPr>
            <p:cNvPr id="430" name="Google Shape;430;p12"/>
            <p:cNvCxnSpPr>
              <a:stCxn id="413" idx="2"/>
              <a:endCxn id="419"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31" name="Google Shape;431;p12"/>
            <p:cNvCxnSpPr>
              <a:stCxn id="410" idx="2"/>
              <a:endCxn id="419" idx="0"/>
            </p:cNvCxnSpPr>
            <p:nvPr/>
          </p:nvCxnSpPr>
          <p:spPr>
            <a:xfrm flipH="1">
              <a:off x="1435178" y="609253"/>
              <a:ext cx="204600" cy="363600"/>
            </a:xfrm>
            <a:prstGeom prst="straightConnector1">
              <a:avLst/>
            </a:prstGeom>
            <a:noFill/>
            <a:ln cap="flat" cmpd="sng" w="13950">
              <a:solidFill>
                <a:schemeClr val="accent1"/>
              </a:solidFill>
              <a:prstDash val="solid"/>
              <a:miter lim="800000"/>
              <a:headEnd len="sm" w="sm" type="none"/>
              <a:tailEnd len="med" w="med" type="triangle"/>
            </a:ln>
          </p:spPr>
        </p:cxnSp>
        <p:cxnSp>
          <p:nvCxnSpPr>
            <p:cNvPr id="432" name="Google Shape;432;p12"/>
            <p:cNvCxnSpPr>
              <a:stCxn id="416"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33" name="Google Shape;433;p12"/>
            <p:cNvCxnSpPr>
              <a:stCxn id="410" idx="2"/>
            </p:cNvCxnSpPr>
            <p:nvPr/>
          </p:nvCxnSpPr>
          <p:spPr>
            <a:xfrm>
              <a:off x="1639778" y="609253"/>
              <a:ext cx="1319400" cy="363600"/>
            </a:xfrm>
            <a:prstGeom prst="straightConnector1">
              <a:avLst/>
            </a:prstGeom>
            <a:noFill/>
            <a:ln cap="flat" cmpd="sng" w="15225">
              <a:solidFill>
                <a:schemeClr val="accent1"/>
              </a:solidFill>
              <a:prstDash val="solid"/>
              <a:miter lim="800000"/>
              <a:headEnd len="sm" w="sm" type="none"/>
              <a:tailEnd len="med" w="med" type="triangle"/>
            </a:ln>
          </p:spPr>
        </p:cxnSp>
        <p:cxnSp>
          <p:nvCxnSpPr>
            <p:cNvPr id="434" name="Google Shape;434;p12"/>
            <p:cNvCxnSpPr>
              <a:stCxn id="413" idx="2"/>
              <a:endCxn id="425"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35" name="Google Shape;435;p12"/>
            <p:cNvCxnSpPr>
              <a:stCxn id="416"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36" name="Google Shape;436;p12"/>
            <p:cNvCxnSpPr>
              <a:endCxn id="422" idx="1"/>
            </p:cNvCxnSpPr>
            <p:nvPr/>
          </p:nvCxnSpPr>
          <p:spPr>
            <a:xfrm>
              <a:off x="1753693" y="1385973"/>
              <a:ext cx="320100" cy="73200"/>
            </a:xfrm>
            <a:prstGeom prst="straightConnector1">
              <a:avLst/>
            </a:prstGeom>
            <a:noFill/>
            <a:ln cap="flat" cmpd="sng" w="39350">
              <a:solidFill>
                <a:schemeClr val="accent1"/>
              </a:solidFill>
              <a:prstDash val="solid"/>
              <a:miter lim="800000"/>
              <a:headEnd len="sm" w="sm" type="none"/>
              <a:tailEnd len="med" w="med" type="triangle"/>
            </a:ln>
          </p:spPr>
        </p:cxnSp>
        <p:cxnSp>
          <p:nvCxnSpPr>
            <p:cNvPr id="437" name="Google Shape;437;p12"/>
            <p:cNvCxnSpPr/>
            <p:nvPr/>
          </p:nvCxnSpPr>
          <p:spPr>
            <a:xfrm flipH="1">
              <a:off x="2652759" y="1387903"/>
              <a:ext cx="320040" cy="72615"/>
            </a:xfrm>
            <a:prstGeom prst="straightConnector1">
              <a:avLst/>
            </a:prstGeom>
            <a:noFill/>
            <a:ln cap="flat" cmpd="sng" w="60950">
              <a:solidFill>
                <a:schemeClr val="accent1"/>
              </a:solidFill>
              <a:prstDash val="solid"/>
              <a:miter lim="800000"/>
              <a:headEnd len="sm" w="sm" type="none"/>
              <a:tailEnd len="med" w="med" type="triangle"/>
            </a:ln>
          </p:spPr>
        </p:cxnSp>
        <p:cxnSp>
          <p:nvCxnSpPr>
            <p:cNvPr id="438" name="Google Shape;438;p12"/>
            <p:cNvCxnSpPr/>
            <p:nvPr/>
          </p:nvCxnSpPr>
          <p:spPr>
            <a:xfrm>
              <a:off x="1776408" y="1186426"/>
              <a:ext cx="1143000" cy="0"/>
            </a:xfrm>
            <a:prstGeom prst="straightConnector1">
              <a:avLst/>
            </a:prstGeom>
            <a:noFill/>
            <a:ln cap="flat" cmpd="sng" w="10150">
              <a:solidFill>
                <a:schemeClr val="accent1"/>
              </a:solidFill>
              <a:prstDash val="solid"/>
              <a:miter lim="800000"/>
              <a:headEnd len="med" w="med" type="triangle"/>
              <a:tailEnd len="med" w="med" type="triangle"/>
            </a:ln>
          </p:spPr>
        </p:cxnSp>
        <p:cxnSp>
          <p:nvCxnSpPr>
            <p:cNvPr id="439" name="Google Shape;439;p12"/>
            <p:cNvCxnSpPr>
              <a:stCxn id="419" idx="2"/>
              <a:endCxn id="428" idx="1"/>
            </p:cNvCxnSpPr>
            <p:nvPr/>
          </p:nvCxnSpPr>
          <p:spPr>
            <a:xfrm>
              <a:off x="1435221" y="1434511"/>
              <a:ext cx="549900" cy="6042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40" name="Google Shape;440;p12"/>
            <p:cNvCxnSpPr>
              <a:stCxn id="425" idx="2"/>
              <a:endCxn id="428" idx="3"/>
            </p:cNvCxnSpPr>
            <p:nvPr/>
          </p:nvCxnSpPr>
          <p:spPr>
            <a:xfrm flipH="1">
              <a:off x="2678047" y="1434511"/>
              <a:ext cx="562200" cy="604200"/>
            </a:xfrm>
            <a:prstGeom prst="straightConnector1">
              <a:avLst/>
            </a:prstGeom>
            <a:noFill/>
            <a:ln cap="flat" cmpd="sng" w="48250">
              <a:solidFill>
                <a:schemeClr val="accent1"/>
              </a:solidFill>
              <a:prstDash val="solid"/>
              <a:miter lim="800000"/>
              <a:headEnd len="sm" w="sm" type="none"/>
              <a:tailEnd len="med" w="med" type="triangle"/>
            </a:ln>
          </p:spPr>
        </p:cxnSp>
      </p:grpSp>
      <p:grpSp>
        <p:nvGrpSpPr>
          <p:cNvPr id="441" name="Google Shape;441;p12"/>
          <p:cNvGrpSpPr/>
          <p:nvPr/>
        </p:nvGrpSpPr>
        <p:grpSpPr>
          <a:xfrm>
            <a:off x="5243243" y="454263"/>
            <a:ext cx="2359276" cy="2122076"/>
            <a:chOff x="1166385" y="147588"/>
            <a:chExt cx="2359276" cy="2122076"/>
          </a:xfrm>
        </p:grpSpPr>
        <p:grpSp>
          <p:nvGrpSpPr>
            <p:cNvPr id="442" name="Google Shape;442;p12"/>
            <p:cNvGrpSpPr/>
            <p:nvPr/>
          </p:nvGrpSpPr>
          <p:grpSpPr>
            <a:xfrm>
              <a:off x="1343691" y="147588"/>
              <a:ext cx="587994" cy="461665"/>
              <a:chOff x="843359" y="509897"/>
              <a:chExt cx="587994" cy="461665"/>
            </a:xfrm>
          </p:grpSpPr>
          <p:sp>
            <p:nvSpPr>
              <p:cNvPr id="443" name="Google Shape;443;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445" name="Google Shape;445;p12"/>
            <p:cNvGrpSpPr/>
            <p:nvPr/>
          </p:nvGrpSpPr>
          <p:grpSpPr>
            <a:xfrm>
              <a:off x="2069613" y="147588"/>
              <a:ext cx="704552" cy="461665"/>
              <a:chOff x="778527" y="509897"/>
              <a:chExt cx="704552" cy="461665"/>
            </a:xfrm>
          </p:grpSpPr>
          <p:sp>
            <p:nvSpPr>
              <p:cNvPr id="446" name="Google Shape;446;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448" name="Google Shape;448;p12"/>
            <p:cNvGrpSpPr/>
            <p:nvPr/>
          </p:nvGrpSpPr>
          <p:grpSpPr>
            <a:xfrm>
              <a:off x="2903829" y="147588"/>
              <a:ext cx="548640" cy="461665"/>
              <a:chOff x="843359" y="509897"/>
              <a:chExt cx="548640" cy="461665"/>
            </a:xfrm>
          </p:grpSpPr>
          <p:sp>
            <p:nvSpPr>
              <p:cNvPr id="449" name="Google Shape;449;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451" name="Google Shape;451;p12"/>
            <p:cNvGrpSpPr/>
            <p:nvPr/>
          </p:nvGrpSpPr>
          <p:grpSpPr>
            <a:xfrm>
              <a:off x="1166385" y="972846"/>
              <a:ext cx="548640" cy="461665"/>
              <a:chOff x="843359" y="509897"/>
              <a:chExt cx="548640" cy="461665"/>
            </a:xfrm>
          </p:grpSpPr>
          <p:sp>
            <p:nvSpPr>
              <p:cNvPr id="452" name="Google Shape;452;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454" name="Google Shape;454;p12"/>
            <p:cNvGrpSpPr/>
            <p:nvPr/>
          </p:nvGrpSpPr>
          <p:grpSpPr>
            <a:xfrm>
              <a:off x="2069613" y="1228340"/>
              <a:ext cx="548640" cy="461665"/>
              <a:chOff x="843359" y="509897"/>
              <a:chExt cx="548640" cy="461665"/>
            </a:xfrm>
          </p:grpSpPr>
          <p:sp>
            <p:nvSpPr>
              <p:cNvPr id="455" name="Google Shape;455;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457" name="Google Shape;457;p12"/>
            <p:cNvGrpSpPr/>
            <p:nvPr/>
          </p:nvGrpSpPr>
          <p:grpSpPr>
            <a:xfrm>
              <a:off x="2977021" y="972846"/>
              <a:ext cx="548640" cy="461665"/>
              <a:chOff x="843359" y="509897"/>
              <a:chExt cx="548640" cy="461665"/>
            </a:xfrm>
          </p:grpSpPr>
          <p:sp>
            <p:nvSpPr>
              <p:cNvPr id="458" name="Google Shape;458;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460" name="Google Shape;460;p12"/>
            <p:cNvGrpSpPr/>
            <p:nvPr/>
          </p:nvGrpSpPr>
          <p:grpSpPr>
            <a:xfrm>
              <a:off x="1985104" y="1807999"/>
              <a:ext cx="692818" cy="461665"/>
              <a:chOff x="778527" y="371873"/>
              <a:chExt cx="692818" cy="461665"/>
            </a:xfrm>
          </p:grpSpPr>
          <p:sp>
            <p:nvSpPr>
              <p:cNvPr id="461" name="Google Shape;461;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463" name="Google Shape;463;p12"/>
            <p:cNvCxnSpPr>
              <a:stCxn id="456" idx="2"/>
              <a:endCxn id="462" idx="0"/>
            </p:cNvCxnSpPr>
            <p:nvPr/>
          </p:nvCxnSpPr>
          <p:spPr>
            <a:xfrm>
              <a:off x="2320015" y="1690005"/>
              <a:ext cx="11400" cy="117900"/>
            </a:xfrm>
            <a:prstGeom prst="straightConnector1">
              <a:avLst/>
            </a:prstGeom>
            <a:noFill/>
            <a:ln cap="flat" cmpd="sng" w="12700">
              <a:solidFill>
                <a:srgbClr val="7F7F7F"/>
              </a:solidFill>
              <a:prstDash val="lgDash"/>
              <a:miter lim="800000"/>
              <a:headEnd len="sm" w="sm" type="none"/>
              <a:tailEnd len="med" w="med" type="triangle"/>
            </a:ln>
          </p:spPr>
        </p:cxnSp>
        <p:cxnSp>
          <p:nvCxnSpPr>
            <p:cNvPr id="464" name="Google Shape;464;p12"/>
            <p:cNvCxnSpPr>
              <a:stCxn id="447" idx="2"/>
              <a:endCxn id="453"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5" name="Google Shape;465;p12"/>
            <p:cNvCxnSpPr>
              <a:stCxn id="444" idx="2"/>
              <a:endCxn id="453" idx="0"/>
            </p:cNvCxnSpPr>
            <p:nvPr/>
          </p:nvCxnSpPr>
          <p:spPr>
            <a:xfrm flipH="1">
              <a:off x="1435178" y="609253"/>
              <a:ext cx="204600" cy="363600"/>
            </a:xfrm>
            <a:prstGeom prst="straightConnector1">
              <a:avLst/>
            </a:prstGeom>
            <a:noFill/>
            <a:ln cap="flat" cmpd="sng" w="15225">
              <a:solidFill>
                <a:schemeClr val="accent1"/>
              </a:solidFill>
              <a:prstDash val="solid"/>
              <a:miter lim="800000"/>
              <a:headEnd len="sm" w="sm" type="none"/>
              <a:tailEnd len="med" w="med" type="triangle"/>
            </a:ln>
          </p:spPr>
        </p:cxnSp>
        <p:cxnSp>
          <p:nvCxnSpPr>
            <p:cNvPr id="466" name="Google Shape;466;p12"/>
            <p:cNvCxnSpPr>
              <a:stCxn id="450"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7" name="Google Shape;467;p12"/>
            <p:cNvCxnSpPr>
              <a:stCxn id="444" idx="2"/>
            </p:cNvCxnSpPr>
            <p:nvPr/>
          </p:nvCxnSpPr>
          <p:spPr>
            <a:xfrm>
              <a:off x="1639778" y="609253"/>
              <a:ext cx="1319400" cy="363600"/>
            </a:xfrm>
            <a:prstGeom prst="straightConnector1">
              <a:avLst/>
            </a:prstGeom>
            <a:noFill/>
            <a:ln cap="flat" cmpd="sng" w="13950">
              <a:solidFill>
                <a:schemeClr val="accent1"/>
              </a:solidFill>
              <a:prstDash val="solid"/>
              <a:miter lim="800000"/>
              <a:headEnd len="sm" w="sm" type="none"/>
              <a:tailEnd len="med" w="med" type="triangle"/>
            </a:ln>
          </p:spPr>
        </p:cxnSp>
        <p:cxnSp>
          <p:nvCxnSpPr>
            <p:cNvPr id="468" name="Google Shape;468;p12"/>
            <p:cNvCxnSpPr>
              <a:stCxn id="447" idx="2"/>
              <a:endCxn id="459"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9" name="Google Shape;469;p12"/>
            <p:cNvCxnSpPr>
              <a:stCxn id="450"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0" name="Google Shape;470;p12"/>
            <p:cNvCxnSpPr>
              <a:endCxn id="456" idx="1"/>
            </p:cNvCxnSpPr>
            <p:nvPr/>
          </p:nvCxnSpPr>
          <p:spPr>
            <a:xfrm>
              <a:off x="1753693" y="1385973"/>
              <a:ext cx="320100" cy="732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71" name="Google Shape;471;p12"/>
            <p:cNvCxnSpPr/>
            <p:nvPr/>
          </p:nvCxnSpPr>
          <p:spPr>
            <a:xfrm flipH="1">
              <a:off x="2652759" y="1387903"/>
              <a:ext cx="320040" cy="72615"/>
            </a:xfrm>
            <a:prstGeom prst="straightConnector1">
              <a:avLst/>
            </a:prstGeom>
            <a:noFill/>
            <a:ln cap="flat" cmpd="sng" w="68575">
              <a:solidFill>
                <a:schemeClr val="accent1"/>
              </a:solidFill>
              <a:prstDash val="solid"/>
              <a:miter lim="800000"/>
              <a:headEnd len="sm" w="sm" type="none"/>
              <a:tailEnd len="med" w="med" type="triangle"/>
            </a:ln>
          </p:spPr>
        </p:cxnSp>
        <p:cxnSp>
          <p:nvCxnSpPr>
            <p:cNvPr id="472" name="Google Shape;472;p12"/>
            <p:cNvCxnSpPr/>
            <p:nvPr/>
          </p:nvCxnSpPr>
          <p:spPr>
            <a:xfrm>
              <a:off x="1776408" y="1186426"/>
              <a:ext cx="1143000" cy="0"/>
            </a:xfrm>
            <a:prstGeom prst="straightConnector1">
              <a:avLst/>
            </a:prstGeom>
            <a:noFill/>
            <a:ln cap="flat" cmpd="sng" w="9525">
              <a:solidFill>
                <a:srgbClr val="7F7F7F"/>
              </a:solidFill>
              <a:prstDash val="lgDash"/>
              <a:miter lim="800000"/>
              <a:headEnd len="med" w="med" type="triangle"/>
              <a:tailEnd len="med" w="med" type="triangle"/>
            </a:ln>
          </p:spPr>
        </p:cxnSp>
        <p:cxnSp>
          <p:nvCxnSpPr>
            <p:cNvPr id="473" name="Google Shape;473;p12"/>
            <p:cNvCxnSpPr>
              <a:stCxn id="453" idx="2"/>
              <a:endCxn id="462" idx="1"/>
            </p:cNvCxnSpPr>
            <p:nvPr/>
          </p:nvCxnSpPr>
          <p:spPr>
            <a:xfrm>
              <a:off x="1435221" y="1434511"/>
              <a:ext cx="549900" cy="6042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474" name="Google Shape;474;p12"/>
            <p:cNvCxnSpPr>
              <a:stCxn id="459" idx="2"/>
              <a:endCxn id="462" idx="3"/>
            </p:cNvCxnSpPr>
            <p:nvPr/>
          </p:nvCxnSpPr>
          <p:spPr>
            <a:xfrm flipH="1">
              <a:off x="2678047" y="1434511"/>
              <a:ext cx="562200" cy="604200"/>
            </a:xfrm>
            <a:prstGeom prst="straightConnector1">
              <a:avLst/>
            </a:prstGeom>
            <a:noFill/>
            <a:ln cap="flat" cmpd="sng" w="67300">
              <a:solidFill>
                <a:schemeClr val="accent1"/>
              </a:solidFill>
              <a:prstDash val="solid"/>
              <a:miter lim="800000"/>
              <a:headEnd len="sm" w="sm" type="none"/>
              <a:tailEnd len="med" w="med" type="triangle"/>
            </a:ln>
          </p:spPr>
        </p:cxnSp>
      </p:grpSp>
      <p:grpSp>
        <p:nvGrpSpPr>
          <p:cNvPr id="475" name="Google Shape;475;p12"/>
          <p:cNvGrpSpPr/>
          <p:nvPr/>
        </p:nvGrpSpPr>
        <p:grpSpPr>
          <a:xfrm>
            <a:off x="5223590" y="2609336"/>
            <a:ext cx="2359276" cy="2122076"/>
            <a:chOff x="1166385" y="147588"/>
            <a:chExt cx="2359276" cy="2122076"/>
          </a:xfrm>
        </p:grpSpPr>
        <p:grpSp>
          <p:nvGrpSpPr>
            <p:cNvPr id="476" name="Google Shape;476;p12"/>
            <p:cNvGrpSpPr/>
            <p:nvPr/>
          </p:nvGrpSpPr>
          <p:grpSpPr>
            <a:xfrm>
              <a:off x="1343691" y="147588"/>
              <a:ext cx="587994" cy="461665"/>
              <a:chOff x="843359" y="509897"/>
              <a:chExt cx="587994" cy="461665"/>
            </a:xfrm>
          </p:grpSpPr>
          <p:sp>
            <p:nvSpPr>
              <p:cNvPr id="477" name="Google Shape;477;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479" name="Google Shape;479;p12"/>
            <p:cNvGrpSpPr/>
            <p:nvPr/>
          </p:nvGrpSpPr>
          <p:grpSpPr>
            <a:xfrm>
              <a:off x="2069613" y="147588"/>
              <a:ext cx="704552" cy="461665"/>
              <a:chOff x="778527" y="509897"/>
              <a:chExt cx="704552" cy="461665"/>
            </a:xfrm>
          </p:grpSpPr>
          <p:sp>
            <p:nvSpPr>
              <p:cNvPr id="480" name="Google Shape;480;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482" name="Google Shape;482;p12"/>
            <p:cNvGrpSpPr/>
            <p:nvPr/>
          </p:nvGrpSpPr>
          <p:grpSpPr>
            <a:xfrm>
              <a:off x="2903829" y="147588"/>
              <a:ext cx="548640" cy="461665"/>
              <a:chOff x="843359" y="509897"/>
              <a:chExt cx="548640" cy="461665"/>
            </a:xfrm>
          </p:grpSpPr>
          <p:sp>
            <p:nvSpPr>
              <p:cNvPr id="483" name="Google Shape;483;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485" name="Google Shape;485;p12"/>
            <p:cNvGrpSpPr/>
            <p:nvPr/>
          </p:nvGrpSpPr>
          <p:grpSpPr>
            <a:xfrm>
              <a:off x="1166385" y="972846"/>
              <a:ext cx="548640" cy="461665"/>
              <a:chOff x="843359" y="509897"/>
              <a:chExt cx="548640" cy="461665"/>
            </a:xfrm>
          </p:grpSpPr>
          <p:sp>
            <p:nvSpPr>
              <p:cNvPr id="486" name="Google Shape;486;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488" name="Google Shape;488;p12"/>
            <p:cNvGrpSpPr/>
            <p:nvPr/>
          </p:nvGrpSpPr>
          <p:grpSpPr>
            <a:xfrm>
              <a:off x="2069613" y="1228340"/>
              <a:ext cx="548640" cy="461665"/>
              <a:chOff x="843359" y="509897"/>
              <a:chExt cx="548640" cy="461665"/>
            </a:xfrm>
          </p:grpSpPr>
          <p:sp>
            <p:nvSpPr>
              <p:cNvPr id="489" name="Google Shape;489;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491" name="Google Shape;491;p12"/>
            <p:cNvGrpSpPr/>
            <p:nvPr/>
          </p:nvGrpSpPr>
          <p:grpSpPr>
            <a:xfrm>
              <a:off x="2977021" y="972846"/>
              <a:ext cx="548640" cy="461665"/>
              <a:chOff x="843359" y="509897"/>
              <a:chExt cx="548640" cy="461665"/>
            </a:xfrm>
          </p:grpSpPr>
          <p:sp>
            <p:nvSpPr>
              <p:cNvPr id="492" name="Google Shape;492;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494" name="Google Shape;494;p12"/>
            <p:cNvGrpSpPr/>
            <p:nvPr/>
          </p:nvGrpSpPr>
          <p:grpSpPr>
            <a:xfrm>
              <a:off x="1985104" y="1807999"/>
              <a:ext cx="692818" cy="461665"/>
              <a:chOff x="778527" y="371873"/>
              <a:chExt cx="692818" cy="461665"/>
            </a:xfrm>
          </p:grpSpPr>
          <p:sp>
            <p:nvSpPr>
              <p:cNvPr id="495" name="Google Shape;495;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497" name="Google Shape;497;p12"/>
            <p:cNvCxnSpPr>
              <a:stCxn id="490" idx="2"/>
              <a:endCxn id="496" idx="0"/>
            </p:cNvCxnSpPr>
            <p:nvPr/>
          </p:nvCxnSpPr>
          <p:spPr>
            <a:xfrm>
              <a:off x="2320015" y="1690005"/>
              <a:ext cx="11400" cy="117900"/>
            </a:xfrm>
            <a:prstGeom prst="straightConnector1">
              <a:avLst/>
            </a:prstGeom>
            <a:noFill/>
            <a:ln cap="flat" cmpd="sng" w="12700">
              <a:solidFill>
                <a:srgbClr val="7F7F7F"/>
              </a:solidFill>
              <a:prstDash val="lgDash"/>
              <a:miter lim="800000"/>
              <a:headEnd len="sm" w="sm" type="none"/>
              <a:tailEnd len="med" w="med" type="triangle"/>
            </a:ln>
          </p:spPr>
        </p:cxnSp>
        <p:cxnSp>
          <p:nvCxnSpPr>
            <p:cNvPr id="498" name="Google Shape;498;p12"/>
            <p:cNvCxnSpPr>
              <a:stCxn id="481" idx="2"/>
              <a:endCxn id="487"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99" name="Google Shape;499;p12"/>
            <p:cNvCxnSpPr>
              <a:stCxn id="478" idx="2"/>
              <a:endCxn id="487" idx="0"/>
            </p:cNvCxnSpPr>
            <p:nvPr/>
          </p:nvCxnSpPr>
          <p:spPr>
            <a:xfrm flipH="1">
              <a:off x="1435178" y="609253"/>
              <a:ext cx="204600" cy="363600"/>
            </a:xfrm>
            <a:prstGeom prst="straightConnector1">
              <a:avLst/>
            </a:prstGeom>
            <a:noFill/>
            <a:ln cap="flat" cmpd="sng" w="15225">
              <a:solidFill>
                <a:schemeClr val="accent1"/>
              </a:solidFill>
              <a:prstDash val="solid"/>
              <a:miter lim="800000"/>
              <a:headEnd len="sm" w="sm" type="none"/>
              <a:tailEnd len="med" w="med" type="triangle"/>
            </a:ln>
          </p:spPr>
        </p:cxnSp>
        <p:cxnSp>
          <p:nvCxnSpPr>
            <p:cNvPr id="500" name="Google Shape;500;p12"/>
            <p:cNvCxnSpPr>
              <a:stCxn id="484"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01" name="Google Shape;501;p12"/>
            <p:cNvCxnSpPr>
              <a:stCxn id="478" idx="2"/>
            </p:cNvCxnSpPr>
            <p:nvPr/>
          </p:nvCxnSpPr>
          <p:spPr>
            <a:xfrm>
              <a:off x="1639778" y="609253"/>
              <a:ext cx="1319400" cy="363600"/>
            </a:xfrm>
            <a:prstGeom prst="straightConnector1">
              <a:avLst/>
            </a:prstGeom>
            <a:noFill/>
            <a:ln cap="flat" cmpd="sng" w="13950">
              <a:solidFill>
                <a:schemeClr val="accent1"/>
              </a:solidFill>
              <a:prstDash val="solid"/>
              <a:miter lim="800000"/>
              <a:headEnd len="sm" w="sm" type="none"/>
              <a:tailEnd len="med" w="med" type="triangle"/>
            </a:ln>
          </p:spPr>
        </p:cxnSp>
        <p:cxnSp>
          <p:nvCxnSpPr>
            <p:cNvPr id="502" name="Google Shape;502;p12"/>
            <p:cNvCxnSpPr>
              <a:stCxn id="481" idx="2"/>
              <a:endCxn id="493"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03" name="Google Shape;503;p12"/>
            <p:cNvCxnSpPr>
              <a:stCxn id="484"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04" name="Google Shape;504;p12"/>
            <p:cNvCxnSpPr>
              <a:endCxn id="490" idx="1"/>
            </p:cNvCxnSpPr>
            <p:nvPr/>
          </p:nvCxnSpPr>
          <p:spPr>
            <a:xfrm>
              <a:off x="1753693" y="1385973"/>
              <a:ext cx="320100" cy="73200"/>
            </a:xfrm>
            <a:prstGeom prst="straightConnector1">
              <a:avLst/>
            </a:prstGeom>
            <a:noFill/>
            <a:ln cap="flat" cmpd="sng" w="33000">
              <a:solidFill>
                <a:schemeClr val="accent1"/>
              </a:solidFill>
              <a:prstDash val="solid"/>
              <a:miter lim="800000"/>
              <a:headEnd len="sm" w="sm" type="none"/>
              <a:tailEnd len="med" w="med" type="triangle"/>
            </a:ln>
          </p:spPr>
        </p:cxnSp>
        <p:cxnSp>
          <p:nvCxnSpPr>
            <p:cNvPr id="505" name="Google Shape;505;p12"/>
            <p:cNvCxnSpPr/>
            <p:nvPr/>
          </p:nvCxnSpPr>
          <p:spPr>
            <a:xfrm flipH="1">
              <a:off x="2652759" y="1387903"/>
              <a:ext cx="320040" cy="72615"/>
            </a:xfrm>
            <a:prstGeom prst="straightConnector1">
              <a:avLst/>
            </a:prstGeom>
            <a:noFill/>
            <a:ln cap="flat" cmpd="sng" w="71100">
              <a:solidFill>
                <a:schemeClr val="accent1"/>
              </a:solidFill>
              <a:prstDash val="solid"/>
              <a:miter lim="800000"/>
              <a:headEnd len="sm" w="sm" type="none"/>
              <a:tailEnd len="med" w="med" type="triangle"/>
            </a:ln>
          </p:spPr>
        </p:cxnSp>
        <p:cxnSp>
          <p:nvCxnSpPr>
            <p:cNvPr id="506" name="Google Shape;506;p12"/>
            <p:cNvCxnSpPr/>
            <p:nvPr/>
          </p:nvCxnSpPr>
          <p:spPr>
            <a:xfrm>
              <a:off x="1776408" y="1186426"/>
              <a:ext cx="11430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507" name="Google Shape;507;p12"/>
            <p:cNvCxnSpPr>
              <a:stCxn id="487" idx="2"/>
              <a:endCxn id="496" idx="1"/>
            </p:cNvCxnSpPr>
            <p:nvPr/>
          </p:nvCxnSpPr>
          <p:spPr>
            <a:xfrm>
              <a:off x="1435221" y="1434511"/>
              <a:ext cx="549900" cy="604200"/>
            </a:xfrm>
            <a:prstGeom prst="straightConnector1">
              <a:avLst/>
            </a:prstGeom>
            <a:noFill/>
            <a:ln cap="flat" cmpd="sng" w="36825">
              <a:solidFill>
                <a:schemeClr val="accent1"/>
              </a:solidFill>
              <a:prstDash val="solid"/>
              <a:miter lim="800000"/>
              <a:headEnd len="sm" w="sm" type="none"/>
              <a:tailEnd len="med" w="med" type="triangle"/>
            </a:ln>
          </p:spPr>
        </p:cxnSp>
        <p:cxnSp>
          <p:nvCxnSpPr>
            <p:cNvPr id="508" name="Google Shape;508;p12"/>
            <p:cNvCxnSpPr>
              <a:stCxn id="493" idx="2"/>
              <a:endCxn id="496" idx="3"/>
            </p:cNvCxnSpPr>
            <p:nvPr/>
          </p:nvCxnSpPr>
          <p:spPr>
            <a:xfrm flipH="1">
              <a:off x="2678047" y="1434511"/>
              <a:ext cx="562200" cy="604200"/>
            </a:xfrm>
            <a:prstGeom prst="straightConnector1">
              <a:avLst/>
            </a:prstGeom>
            <a:noFill/>
            <a:ln cap="flat" cmpd="sng" w="50800">
              <a:solidFill>
                <a:schemeClr val="accent1"/>
              </a:solidFill>
              <a:prstDash val="solid"/>
              <a:miter lim="800000"/>
              <a:headEnd len="sm" w="sm" type="none"/>
              <a:tailEnd len="med" w="med" type="triangle"/>
            </a:ln>
          </p:spPr>
        </p:cxnSp>
      </p:grpSp>
      <p:grpSp>
        <p:nvGrpSpPr>
          <p:cNvPr id="509" name="Google Shape;509;p12"/>
          <p:cNvGrpSpPr/>
          <p:nvPr/>
        </p:nvGrpSpPr>
        <p:grpSpPr>
          <a:xfrm>
            <a:off x="5228733" y="4721416"/>
            <a:ext cx="2359276" cy="2122076"/>
            <a:chOff x="1166385" y="147588"/>
            <a:chExt cx="2359276" cy="2122076"/>
          </a:xfrm>
        </p:grpSpPr>
        <p:grpSp>
          <p:nvGrpSpPr>
            <p:cNvPr id="510" name="Google Shape;510;p12"/>
            <p:cNvGrpSpPr/>
            <p:nvPr/>
          </p:nvGrpSpPr>
          <p:grpSpPr>
            <a:xfrm>
              <a:off x="1343691" y="147588"/>
              <a:ext cx="587994" cy="461665"/>
              <a:chOff x="843359" y="509897"/>
              <a:chExt cx="587994" cy="461665"/>
            </a:xfrm>
          </p:grpSpPr>
          <p:sp>
            <p:nvSpPr>
              <p:cNvPr id="511" name="Google Shape;511;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513" name="Google Shape;513;p12"/>
            <p:cNvGrpSpPr/>
            <p:nvPr/>
          </p:nvGrpSpPr>
          <p:grpSpPr>
            <a:xfrm>
              <a:off x="2069613" y="147588"/>
              <a:ext cx="704552" cy="461665"/>
              <a:chOff x="778527" y="509897"/>
              <a:chExt cx="704552" cy="461665"/>
            </a:xfrm>
          </p:grpSpPr>
          <p:sp>
            <p:nvSpPr>
              <p:cNvPr id="514" name="Google Shape;514;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516" name="Google Shape;516;p12"/>
            <p:cNvGrpSpPr/>
            <p:nvPr/>
          </p:nvGrpSpPr>
          <p:grpSpPr>
            <a:xfrm>
              <a:off x="2903829" y="147588"/>
              <a:ext cx="548640" cy="461665"/>
              <a:chOff x="843359" y="509897"/>
              <a:chExt cx="548640" cy="461665"/>
            </a:xfrm>
          </p:grpSpPr>
          <p:sp>
            <p:nvSpPr>
              <p:cNvPr id="517" name="Google Shape;517;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519" name="Google Shape;519;p12"/>
            <p:cNvGrpSpPr/>
            <p:nvPr/>
          </p:nvGrpSpPr>
          <p:grpSpPr>
            <a:xfrm>
              <a:off x="1166385" y="972846"/>
              <a:ext cx="548640" cy="461665"/>
              <a:chOff x="843359" y="509897"/>
              <a:chExt cx="548640" cy="461665"/>
            </a:xfrm>
          </p:grpSpPr>
          <p:sp>
            <p:nvSpPr>
              <p:cNvPr id="520" name="Google Shape;520;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522" name="Google Shape;522;p12"/>
            <p:cNvGrpSpPr/>
            <p:nvPr/>
          </p:nvGrpSpPr>
          <p:grpSpPr>
            <a:xfrm>
              <a:off x="2069613" y="1228340"/>
              <a:ext cx="548640" cy="461665"/>
              <a:chOff x="843359" y="509897"/>
              <a:chExt cx="548640" cy="461665"/>
            </a:xfrm>
          </p:grpSpPr>
          <p:sp>
            <p:nvSpPr>
              <p:cNvPr id="523" name="Google Shape;523;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525" name="Google Shape;525;p12"/>
            <p:cNvGrpSpPr/>
            <p:nvPr/>
          </p:nvGrpSpPr>
          <p:grpSpPr>
            <a:xfrm>
              <a:off x="2977021" y="972846"/>
              <a:ext cx="548640" cy="461665"/>
              <a:chOff x="843359" y="509897"/>
              <a:chExt cx="548640" cy="461665"/>
            </a:xfrm>
          </p:grpSpPr>
          <p:sp>
            <p:nvSpPr>
              <p:cNvPr id="526" name="Google Shape;526;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528" name="Google Shape;528;p12"/>
            <p:cNvGrpSpPr/>
            <p:nvPr/>
          </p:nvGrpSpPr>
          <p:grpSpPr>
            <a:xfrm>
              <a:off x="1985104" y="1807999"/>
              <a:ext cx="692818" cy="461665"/>
              <a:chOff x="778527" y="371873"/>
              <a:chExt cx="692818" cy="461665"/>
            </a:xfrm>
          </p:grpSpPr>
          <p:sp>
            <p:nvSpPr>
              <p:cNvPr id="529" name="Google Shape;529;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531" name="Google Shape;531;p12"/>
            <p:cNvCxnSpPr>
              <a:stCxn id="524" idx="2"/>
              <a:endCxn id="530" idx="0"/>
            </p:cNvCxnSpPr>
            <p:nvPr/>
          </p:nvCxnSpPr>
          <p:spPr>
            <a:xfrm>
              <a:off x="2320015" y="1690005"/>
              <a:ext cx="11400" cy="117900"/>
            </a:xfrm>
            <a:prstGeom prst="straightConnector1">
              <a:avLst/>
            </a:prstGeom>
            <a:noFill/>
            <a:ln cap="flat" cmpd="sng" w="12700">
              <a:solidFill>
                <a:srgbClr val="7F7F7F"/>
              </a:solidFill>
              <a:prstDash val="lgDash"/>
              <a:miter lim="800000"/>
              <a:headEnd len="sm" w="sm" type="none"/>
              <a:tailEnd len="med" w="med" type="triangle"/>
            </a:ln>
          </p:spPr>
        </p:cxnSp>
        <p:cxnSp>
          <p:nvCxnSpPr>
            <p:cNvPr id="532" name="Google Shape;532;p12"/>
            <p:cNvCxnSpPr>
              <a:stCxn id="515" idx="2"/>
              <a:endCxn id="521"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33" name="Google Shape;533;p12"/>
            <p:cNvCxnSpPr>
              <a:stCxn id="512" idx="2"/>
              <a:endCxn id="521" idx="0"/>
            </p:cNvCxnSpPr>
            <p:nvPr/>
          </p:nvCxnSpPr>
          <p:spPr>
            <a:xfrm flipH="1">
              <a:off x="1435178" y="609253"/>
              <a:ext cx="204600" cy="363600"/>
            </a:xfrm>
            <a:prstGeom prst="straightConnector1">
              <a:avLst/>
            </a:prstGeom>
            <a:noFill/>
            <a:ln cap="flat" cmpd="sng" w="15225">
              <a:solidFill>
                <a:schemeClr val="accent1"/>
              </a:solidFill>
              <a:prstDash val="solid"/>
              <a:miter lim="800000"/>
              <a:headEnd len="sm" w="sm" type="none"/>
              <a:tailEnd len="med" w="med" type="triangle"/>
            </a:ln>
          </p:spPr>
        </p:cxnSp>
        <p:cxnSp>
          <p:nvCxnSpPr>
            <p:cNvPr id="534" name="Google Shape;534;p12"/>
            <p:cNvCxnSpPr>
              <a:stCxn id="518"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35" name="Google Shape;535;p12"/>
            <p:cNvCxnSpPr>
              <a:stCxn id="512" idx="2"/>
            </p:cNvCxnSpPr>
            <p:nvPr/>
          </p:nvCxnSpPr>
          <p:spPr>
            <a:xfrm>
              <a:off x="1639778" y="609253"/>
              <a:ext cx="1319400" cy="363600"/>
            </a:xfrm>
            <a:prstGeom prst="straightConnector1">
              <a:avLst/>
            </a:prstGeom>
            <a:noFill/>
            <a:ln cap="flat" cmpd="sng" w="15225">
              <a:solidFill>
                <a:schemeClr val="accent1"/>
              </a:solidFill>
              <a:prstDash val="solid"/>
              <a:miter lim="800000"/>
              <a:headEnd len="sm" w="sm" type="none"/>
              <a:tailEnd len="med" w="med" type="triangle"/>
            </a:ln>
          </p:spPr>
        </p:cxnSp>
        <p:cxnSp>
          <p:nvCxnSpPr>
            <p:cNvPr id="536" name="Google Shape;536;p12"/>
            <p:cNvCxnSpPr>
              <a:stCxn id="515" idx="2"/>
              <a:endCxn id="527"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37" name="Google Shape;537;p12"/>
            <p:cNvCxnSpPr>
              <a:stCxn id="518"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38" name="Google Shape;538;p12"/>
            <p:cNvCxnSpPr>
              <a:endCxn id="524" idx="1"/>
            </p:cNvCxnSpPr>
            <p:nvPr/>
          </p:nvCxnSpPr>
          <p:spPr>
            <a:xfrm>
              <a:off x="1753693" y="1385973"/>
              <a:ext cx="320100" cy="73200"/>
            </a:xfrm>
            <a:prstGeom prst="straightConnector1">
              <a:avLst/>
            </a:prstGeom>
            <a:noFill/>
            <a:ln cap="flat" cmpd="sng" w="27925">
              <a:solidFill>
                <a:schemeClr val="accent1"/>
              </a:solidFill>
              <a:prstDash val="solid"/>
              <a:miter lim="800000"/>
              <a:headEnd len="sm" w="sm" type="none"/>
              <a:tailEnd len="med" w="med" type="triangle"/>
            </a:ln>
          </p:spPr>
        </p:cxnSp>
        <p:cxnSp>
          <p:nvCxnSpPr>
            <p:cNvPr id="539" name="Google Shape;539;p12"/>
            <p:cNvCxnSpPr/>
            <p:nvPr/>
          </p:nvCxnSpPr>
          <p:spPr>
            <a:xfrm flipH="1">
              <a:off x="2652759" y="1387903"/>
              <a:ext cx="320040" cy="72615"/>
            </a:xfrm>
            <a:prstGeom prst="straightConnector1">
              <a:avLst/>
            </a:prstGeom>
            <a:noFill/>
            <a:ln cap="flat" cmpd="sng" w="74925">
              <a:solidFill>
                <a:schemeClr val="accent1"/>
              </a:solidFill>
              <a:prstDash val="solid"/>
              <a:miter lim="800000"/>
              <a:headEnd len="sm" w="sm" type="none"/>
              <a:tailEnd len="med" w="med" type="triangle"/>
            </a:ln>
          </p:spPr>
        </p:cxnSp>
        <p:cxnSp>
          <p:nvCxnSpPr>
            <p:cNvPr id="540" name="Google Shape;540;p12"/>
            <p:cNvCxnSpPr/>
            <p:nvPr/>
          </p:nvCxnSpPr>
          <p:spPr>
            <a:xfrm>
              <a:off x="1776408" y="1186426"/>
              <a:ext cx="1143000" cy="0"/>
            </a:xfrm>
            <a:prstGeom prst="straightConnector1">
              <a:avLst/>
            </a:prstGeom>
            <a:noFill/>
            <a:ln cap="flat" cmpd="sng" w="13950">
              <a:solidFill>
                <a:schemeClr val="accent1"/>
              </a:solidFill>
              <a:prstDash val="solid"/>
              <a:miter lim="800000"/>
              <a:headEnd len="med" w="med" type="triangle"/>
              <a:tailEnd len="med" w="med" type="triangle"/>
            </a:ln>
          </p:spPr>
        </p:cxnSp>
        <p:cxnSp>
          <p:nvCxnSpPr>
            <p:cNvPr id="541" name="Google Shape;541;p12"/>
            <p:cNvCxnSpPr>
              <a:stCxn id="521" idx="2"/>
              <a:endCxn id="530" idx="1"/>
            </p:cNvCxnSpPr>
            <p:nvPr/>
          </p:nvCxnSpPr>
          <p:spPr>
            <a:xfrm>
              <a:off x="1435221" y="1434511"/>
              <a:ext cx="549900" cy="604200"/>
            </a:xfrm>
            <a:prstGeom prst="straightConnector1">
              <a:avLst/>
            </a:prstGeom>
            <a:noFill/>
            <a:ln cap="flat" cmpd="sng" w="41900">
              <a:solidFill>
                <a:schemeClr val="accent1"/>
              </a:solidFill>
              <a:prstDash val="solid"/>
              <a:miter lim="800000"/>
              <a:headEnd len="sm" w="sm" type="none"/>
              <a:tailEnd len="med" w="med" type="triangle"/>
            </a:ln>
          </p:spPr>
        </p:cxnSp>
        <p:cxnSp>
          <p:nvCxnSpPr>
            <p:cNvPr id="542" name="Google Shape;542;p12"/>
            <p:cNvCxnSpPr>
              <a:stCxn id="527" idx="2"/>
              <a:endCxn id="530" idx="3"/>
            </p:cNvCxnSpPr>
            <p:nvPr/>
          </p:nvCxnSpPr>
          <p:spPr>
            <a:xfrm flipH="1">
              <a:off x="2678047" y="1434511"/>
              <a:ext cx="562200" cy="604200"/>
            </a:xfrm>
            <a:prstGeom prst="straightConnector1">
              <a:avLst/>
            </a:prstGeom>
            <a:noFill/>
            <a:ln cap="flat" cmpd="sng" w="38100">
              <a:solidFill>
                <a:schemeClr val="accent1"/>
              </a:solidFill>
              <a:prstDash val="solid"/>
              <a:miter lim="800000"/>
              <a:headEnd len="sm" w="sm" type="none"/>
              <a:tailEnd len="med" w="med" type="triangle"/>
            </a:ln>
          </p:spPr>
        </p:cxnSp>
      </p:grpSp>
      <p:grpSp>
        <p:nvGrpSpPr>
          <p:cNvPr id="543" name="Google Shape;543;p12"/>
          <p:cNvGrpSpPr/>
          <p:nvPr/>
        </p:nvGrpSpPr>
        <p:grpSpPr>
          <a:xfrm>
            <a:off x="7646609" y="449315"/>
            <a:ext cx="2359276" cy="2122076"/>
            <a:chOff x="1166385" y="147588"/>
            <a:chExt cx="2359276" cy="2122076"/>
          </a:xfrm>
        </p:grpSpPr>
        <p:grpSp>
          <p:nvGrpSpPr>
            <p:cNvPr id="544" name="Google Shape;544;p12"/>
            <p:cNvGrpSpPr/>
            <p:nvPr/>
          </p:nvGrpSpPr>
          <p:grpSpPr>
            <a:xfrm>
              <a:off x="1343691" y="147588"/>
              <a:ext cx="587994" cy="461665"/>
              <a:chOff x="843359" y="509897"/>
              <a:chExt cx="587994" cy="461665"/>
            </a:xfrm>
          </p:grpSpPr>
          <p:sp>
            <p:nvSpPr>
              <p:cNvPr id="545" name="Google Shape;545;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547" name="Google Shape;547;p12"/>
            <p:cNvGrpSpPr/>
            <p:nvPr/>
          </p:nvGrpSpPr>
          <p:grpSpPr>
            <a:xfrm>
              <a:off x="2069613" y="147588"/>
              <a:ext cx="704552" cy="461665"/>
              <a:chOff x="778527" y="509897"/>
              <a:chExt cx="704552" cy="461665"/>
            </a:xfrm>
          </p:grpSpPr>
          <p:sp>
            <p:nvSpPr>
              <p:cNvPr id="548" name="Google Shape;548;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550" name="Google Shape;550;p12"/>
            <p:cNvGrpSpPr/>
            <p:nvPr/>
          </p:nvGrpSpPr>
          <p:grpSpPr>
            <a:xfrm>
              <a:off x="2903829" y="147588"/>
              <a:ext cx="548640" cy="461665"/>
              <a:chOff x="843359" y="509897"/>
              <a:chExt cx="548640" cy="461665"/>
            </a:xfrm>
          </p:grpSpPr>
          <p:sp>
            <p:nvSpPr>
              <p:cNvPr id="551" name="Google Shape;551;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553" name="Google Shape;553;p12"/>
            <p:cNvGrpSpPr/>
            <p:nvPr/>
          </p:nvGrpSpPr>
          <p:grpSpPr>
            <a:xfrm>
              <a:off x="1166385" y="972846"/>
              <a:ext cx="548640" cy="461665"/>
              <a:chOff x="843359" y="509897"/>
              <a:chExt cx="548640" cy="461665"/>
            </a:xfrm>
          </p:grpSpPr>
          <p:sp>
            <p:nvSpPr>
              <p:cNvPr id="554" name="Google Shape;554;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556" name="Google Shape;556;p12"/>
            <p:cNvGrpSpPr/>
            <p:nvPr/>
          </p:nvGrpSpPr>
          <p:grpSpPr>
            <a:xfrm>
              <a:off x="2069613" y="1228340"/>
              <a:ext cx="548640" cy="461665"/>
              <a:chOff x="843359" y="509897"/>
              <a:chExt cx="548640" cy="461665"/>
            </a:xfrm>
          </p:grpSpPr>
          <p:sp>
            <p:nvSpPr>
              <p:cNvPr id="557" name="Google Shape;557;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559" name="Google Shape;559;p12"/>
            <p:cNvGrpSpPr/>
            <p:nvPr/>
          </p:nvGrpSpPr>
          <p:grpSpPr>
            <a:xfrm>
              <a:off x="2977021" y="972846"/>
              <a:ext cx="548640" cy="461665"/>
              <a:chOff x="843359" y="509897"/>
              <a:chExt cx="548640" cy="461665"/>
            </a:xfrm>
          </p:grpSpPr>
          <p:sp>
            <p:nvSpPr>
              <p:cNvPr id="560" name="Google Shape;560;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562" name="Google Shape;562;p12"/>
            <p:cNvGrpSpPr/>
            <p:nvPr/>
          </p:nvGrpSpPr>
          <p:grpSpPr>
            <a:xfrm>
              <a:off x="1985104" y="1807999"/>
              <a:ext cx="692818" cy="461665"/>
              <a:chOff x="778527" y="371873"/>
              <a:chExt cx="692818" cy="461665"/>
            </a:xfrm>
          </p:grpSpPr>
          <p:sp>
            <p:nvSpPr>
              <p:cNvPr id="563" name="Google Shape;563;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565" name="Google Shape;565;p12"/>
            <p:cNvCxnSpPr>
              <a:stCxn id="558" idx="2"/>
              <a:endCxn id="564" idx="0"/>
            </p:cNvCxnSpPr>
            <p:nvPr/>
          </p:nvCxnSpPr>
          <p:spPr>
            <a:xfrm>
              <a:off x="2320015" y="1690005"/>
              <a:ext cx="11400" cy="117900"/>
            </a:xfrm>
            <a:prstGeom prst="straightConnector1">
              <a:avLst/>
            </a:prstGeom>
            <a:noFill/>
            <a:ln cap="flat" cmpd="sng" w="12700">
              <a:solidFill>
                <a:srgbClr val="7F7F7F"/>
              </a:solidFill>
              <a:prstDash val="lgDash"/>
              <a:miter lim="800000"/>
              <a:headEnd len="sm" w="sm" type="none"/>
              <a:tailEnd len="med" w="med" type="triangle"/>
            </a:ln>
          </p:spPr>
        </p:cxnSp>
        <p:cxnSp>
          <p:nvCxnSpPr>
            <p:cNvPr id="566" name="Google Shape;566;p12"/>
            <p:cNvCxnSpPr>
              <a:stCxn id="549" idx="2"/>
              <a:endCxn id="555"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67" name="Google Shape;567;p12"/>
            <p:cNvCxnSpPr>
              <a:stCxn id="546" idx="2"/>
              <a:endCxn id="555" idx="0"/>
            </p:cNvCxnSpPr>
            <p:nvPr/>
          </p:nvCxnSpPr>
          <p:spPr>
            <a:xfrm flipH="1">
              <a:off x="1435178" y="609253"/>
              <a:ext cx="204600" cy="363600"/>
            </a:xfrm>
            <a:prstGeom prst="straightConnector1">
              <a:avLst/>
            </a:prstGeom>
            <a:noFill/>
            <a:ln cap="flat" cmpd="sng" w="16500">
              <a:solidFill>
                <a:schemeClr val="accent1"/>
              </a:solidFill>
              <a:prstDash val="solid"/>
              <a:miter lim="800000"/>
              <a:headEnd len="sm" w="sm" type="none"/>
              <a:tailEnd len="med" w="med" type="triangle"/>
            </a:ln>
          </p:spPr>
        </p:cxnSp>
        <p:cxnSp>
          <p:nvCxnSpPr>
            <p:cNvPr id="568" name="Google Shape;568;p12"/>
            <p:cNvCxnSpPr>
              <a:stCxn id="552"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69" name="Google Shape;569;p12"/>
            <p:cNvCxnSpPr>
              <a:stCxn id="546" idx="2"/>
            </p:cNvCxnSpPr>
            <p:nvPr/>
          </p:nvCxnSpPr>
          <p:spPr>
            <a:xfrm>
              <a:off x="1639778" y="609253"/>
              <a:ext cx="1319400" cy="363600"/>
            </a:xfrm>
            <a:prstGeom prst="straightConnector1">
              <a:avLst/>
            </a:prstGeom>
            <a:noFill/>
            <a:ln cap="flat" cmpd="sng" w="13950">
              <a:solidFill>
                <a:schemeClr val="accent1"/>
              </a:solidFill>
              <a:prstDash val="solid"/>
              <a:miter lim="800000"/>
              <a:headEnd len="sm" w="sm" type="none"/>
              <a:tailEnd len="med" w="med" type="triangle"/>
            </a:ln>
          </p:spPr>
        </p:cxnSp>
        <p:cxnSp>
          <p:nvCxnSpPr>
            <p:cNvPr id="570" name="Google Shape;570;p12"/>
            <p:cNvCxnSpPr>
              <a:stCxn id="549" idx="2"/>
              <a:endCxn id="561"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71" name="Google Shape;571;p12"/>
            <p:cNvCxnSpPr>
              <a:stCxn id="552"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72" name="Google Shape;572;p12"/>
            <p:cNvCxnSpPr>
              <a:endCxn id="558" idx="1"/>
            </p:cNvCxnSpPr>
            <p:nvPr/>
          </p:nvCxnSpPr>
          <p:spPr>
            <a:xfrm>
              <a:off x="1753693" y="1385973"/>
              <a:ext cx="320100" cy="73200"/>
            </a:xfrm>
            <a:prstGeom prst="straightConnector1">
              <a:avLst/>
            </a:prstGeom>
            <a:noFill/>
            <a:ln cap="flat" cmpd="sng" w="40625">
              <a:solidFill>
                <a:schemeClr val="accent1"/>
              </a:solidFill>
              <a:prstDash val="solid"/>
              <a:miter lim="800000"/>
              <a:headEnd len="sm" w="sm" type="none"/>
              <a:tailEnd len="med" w="med" type="triangle"/>
            </a:ln>
          </p:spPr>
        </p:cxnSp>
        <p:cxnSp>
          <p:nvCxnSpPr>
            <p:cNvPr id="573" name="Google Shape;573;p12"/>
            <p:cNvCxnSpPr/>
            <p:nvPr/>
          </p:nvCxnSpPr>
          <p:spPr>
            <a:xfrm flipH="1">
              <a:off x="2652759" y="1387903"/>
              <a:ext cx="320040" cy="72615"/>
            </a:xfrm>
            <a:prstGeom prst="straightConnector1">
              <a:avLst/>
            </a:prstGeom>
            <a:noFill/>
            <a:ln cap="flat" cmpd="sng" w="72375">
              <a:solidFill>
                <a:schemeClr val="accent1"/>
              </a:solidFill>
              <a:prstDash val="solid"/>
              <a:miter lim="800000"/>
              <a:headEnd len="sm" w="sm" type="none"/>
              <a:tailEnd len="med" w="med" type="triangle"/>
            </a:ln>
          </p:spPr>
        </p:cxnSp>
        <p:cxnSp>
          <p:nvCxnSpPr>
            <p:cNvPr id="574" name="Google Shape;574;p12"/>
            <p:cNvCxnSpPr/>
            <p:nvPr/>
          </p:nvCxnSpPr>
          <p:spPr>
            <a:xfrm>
              <a:off x="1776408" y="1186426"/>
              <a:ext cx="1143000" cy="0"/>
            </a:xfrm>
            <a:prstGeom prst="straightConnector1">
              <a:avLst/>
            </a:prstGeom>
            <a:noFill/>
            <a:ln cap="flat" cmpd="sng" w="17775">
              <a:solidFill>
                <a:schemeClr val="accent1"/>
              </a:solidFill>
              <a:prstDash val="solid"/>
              <a:miter lim="800000"/>
              <a:headEnd len="med" w="med" type="triangle"/>
              <a:tailEnd len="med" w="med" type="triangle"/>
            </a:ln>
          </p:spPr>
        </p:cxnSp>
        <p:cxnSp>
          <p:nvCxnSpPr>
            <p:cNvPr id="575" name="Google Shape;575;p12"/>
            <p:cNvCxnSpPr>
              <a:stCxn id="555" idx="2"/>
              <a:endCxn id="564" idx="1"/>
            </p:cNvCxnSpPr>
            <p:nvPr/>
          </p:nvCxnSpPr>
          <p:spPr>
            <a:xfrm>
              <a:off x="1435221" y="1434511"/>
              <a:ext cx="549900" cy="604200"/>
            </a:xfrm>
            <a:prstGeom prst="straightConnector1">
              <a:avLst/>
            </a:prstGeom>
            <a:noFill/>
            <a:ln cap="flat" cmpd="sng" w="49525">
              <a:solidFill>
                <a:schemeClr val="accent1"/>
              </a:solidFill>
              <a:prstDash val="solid"/>
              <a:miter lim="800000"/>
              <a:headEnd len="sm" w="sm" type="none"/>
              <a:tailEnd len="med" w="med" type="triangle"/>
            </a:ln>
          </p:spPr>
        </p:cxnSp>
        <p:cxnSp>
          <p:nvCxnSpPr>
            <p:cNvPr id="576" name="Google Shape;576;p12"/>
            <p:cNvCxnSpPr>
              <a:stCxn id="561" idx="2"/>
              <a:endCxn id="564" idx="3"/>
            </p:cNvCxnSpPr>
            <p:nvPr/>
          </p:nvCxnSpPr>
          <p:spPr>
            <a:xfrm flipH="1">
              <a:off x="2678047" y="1434511"/>
              <a:ext cx="562200" cy="604200"/>
            </a:xfrm>
            <a:prstGeom prst="straightConnector1">
              <a:avLst/>
            </a:prstGeom>
            <a:noFill/>
            <a:ln cap="flat" cmpd="sng" w="43175">
              <a:solidFill>
                <a:schemeClr val="accent1"/>
              </a:solidFill>
              <a:prstDash val="solid"/>
              <a:miter lim="800000"/>
              <a:headEnd len="sm" w="sm" type="none"/>
              <a:tailEnd len="med" w="med" type="triangle"/>
            </a:ln>
          </p:spPr>
        </p:cxnSp>
      </p:grpSp>
      <p:grpSp>
        <p:nvGrpSpPr>
          <p:cNvPr id="577" name="Google Shape;577;p12"/>
          <p:cNvGrpSpPr/>
          <p:nvPr/>
        </p:nvGrpSpPr>
        <p:grpSpPr>
          <a:xfrm>
            <a:off x="7626178" y="2604287"/>
            <a:ext cx="2359276" cy="2122076"/>
            <a:chOff x="1166385" y="147588"/>
            <a:chExt cx="2359276" cy="2122076"/>
          </a:xfrm>
        </p:grpSpPr>
        <p:grpSp>
          <p:nvGrpSpPr>
            <p:cNvPr id="578" name="Google Shape;578;p12"/>
            <p:cNvGrpSpPr/>
            <p:nvPr/>
          </p:nvGrpSpPr>
          <p:grpSpPr>
            <a:xfrm>
              <a:off x="1343691" y="147588"/>
              <a:ext cx="587994" cy="461665"/>
              <a:chOff x="843359" y="509897"/>
              <a:chExt cx="587994" cy="461665"/>
            </a:xfrm>
          </p:grpSpPr>
          <p:sp>
            <p:nvSpPr>
              <p:cNvPr id="579" name="Google Shape;579;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581" name="Google Shape;581;p12"/>
            <p:cNvGrpSpPr/>
            <p:nvPr/>
          </p:nvGrpSpPr>
          <p:grpSpPr>
            <a:xfrm>
              <a:off x="2069613" y="147588"/>
              <a:ext cx="704552" cy="461665"/>
              <a:chOff x="778527" y="509897"/>
              <a:chExt cx="704552" cy="461665"/>
            </a:xfrm>
          </p:grpSpPr>
          <p:sp>
            <p:nvSpPr>
              <p:cNvPr id="582" name="Google Shape;582;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584" name="Google Shape;584;p12"/>
            <p:cNvGrpSpPr/>
            <p:nvPr/>
          </p:nvGrpSpPr>
          <p:grpSpPr>
            <a:xfrm>
              <a:off x="2903829" y="147588"/>
              <a:ext cx="548640" cy="461665"/>
              <a:chOff x="843359" y="509897"/>
              <a:chExt cx="548640" cy="461665"/>
            </a:xfrm>
          </p:grpSpPr>
          <p:sp>
            <p:nvSpPr>
              <p:cNvPr id="585" name="Google Shape;585;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587" name="Google Shape;587;p12"/>
            <p:cNvGrpSpPr/>
            <p:nvPr/>
          </p:nvGrpSpPr>
          <p:grpSpPr>
            <a:xfrm>
              <a:off x="1166385" y="972846"/>
              <a:ext cx="548640" cy="461665"/>
              <a:chOff x="843359" y="509897"/>
              <a:chExt cx="548640" cy="461665"/>
            </a:xfrm>
          </p:grpSpPr>
          <p:sp>
            <p:nvSpPr>
              <p:cNvPr id="588" name="Google Shape;588;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590" name="Google Shape;590;p12"/>
            <p:cNvGrpSpPr/>
            <p:nvPr/>
          </p:nvGrpSpPr>
          <p:grpSpPr>
            <a:xfrm>
              <a:off x="2069613" y="1228340"/>
              <a:ext cx="548640" cy="461665"/>
              <a:chOff x="843359" y="509897"/>
              <a:chExt cx="548640" cy="461665"/>
            </a:xfrm>
          </p:grpSpPr>
          <p:sp>
            <p:nvSpPr>
              <p:cNvPr id="591" name="Google Shape;591;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593" name="Google Shape;593;p12"/>
            <p:cNvGrpSpPr/>
            <p:nvPr/>
          </p:nvGrpSpPr>
          <p:grpSpPr>
            <a:xfrm>
              <a:off x="2977021" y="972846"/>
              <a:ext cx="548640" cy="461665"/>
              <a:chOff x="843359" y="509897"/>
              <a:chExt cx="548640" cy="461665"/>
            </a:xfrm>
          </p:grpSpPr>
          <p:sp>
            <p:nvSpPr>
              <p:cNvPr id="594" name="Google Shape;594;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596" name="Google Shape;596;p12"/>
            <p:cNvGrpSpPr/>
            <p:nvPr/>
          </p:nvGrpSpPr>
          <p:grpSpPr>
            <a:xfrm>
              <a:off x="1985104" y="1807999"/>
              <a:ext cx="692818" cy="461665"/>
              <a:chOff x="778527" y="371873"/>
              <a:chExt cx="692818" cy="461665"/>
            </a:xfrm>
          </p:grpSpPr>
          <p:sp>
            <p:nvSpPr>
              <p:cNvPr id="597" name="Google Shape;597;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599" name="Google Shape;599;p12"/>
            <p:cNvCxnSpPr>
              <a:stCxn id="592" idx="2"/>
              <a:endCxn id="598" idx="0"/>
            </p:cNvCxnSpPr>
            <p:nvPr/>
          </p:nvCxnSpPr>
          <p:spPr>
            <a:xfrm>
              <a:off x="2320015" y="1690005"/>
              <a:ext cx="11400" cy="117900"/>
            </a:xfrm>
            <a:prstGeom prst="straightConnector1">
              <a:avLst/>
            </a:prstGeom>
            <a:noFill/>
            <a:ln cap="flat" cmpd="sng" w="12700">
              <a:solidFill>
                <a:srgbClr val="7F7F7F"/>
              </a:solidFill>
              <a:prstDash val="lgDash"/>
              <a:miter lim="800000"/>
              <a:headEnd len="sm" w="sm" type="none"/>
              <a:tailEnd len="med" w="med" type="triangle"/>
            </a:ln>
          </p:spPr>
        </p:cxnSp>
        <p:cxnSp>
          <p:nvCxnSpPr>
            <p:cNvPr id="600" name="Google Shape;600;p12"/>
            <p:cNvCxnSpPr>
              <a:stCxn id="583" idx="2"/>
              <a:endCxn id="589"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01" name="Google Shape;601;p12"/>
            <p:cNvCxnSpPr>
              <a:stCxn id="580" idx="2"/>
              <a:endCxn id="589" idx="0"/>
            </p:cNvCxnSpPr>
            <p:nvPr/>
          </p:nvCxnSpPr>
          <p:spPr>
            <a:xfrm flipH="1">
              <a:off x="1435178" y="609253"/>
              <a:ext cx="204600" cy="363600"/>
            </a:xfrm>
            <a:prstGeom prst="straightConnector1">
              <a:avLst/>
            </a:prstGeom>
            <a:noFill/>
            <a:ln cap="flat" cmpd="sng" w="16500">
              <a:solidFill>
                <a:schemeClr val="accent1"/>
              </a:solidFill>
              <a:prstDash val="solid"/>
              <a:miter lim="800000"/>
              <a:headEnd len="sm" w="sm" type="none"/>
              <a:tailEnd len="med" w="med" type="triangle"/>
            </a:ln>
          </p:spPr>
        </p:cxnSp>
        <p:cxnSp>
          <p:nvCxnSpPr>
            <p:cNvPr id="602" name="Google Shape;602;p12"/>
            <p:cNvCxnSpPr>
              <a:stCxn id="586"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03" name="Google Shape;603;p12"/>
            <p:cNvCxnSpPr>
              <a:stCxn id="580" idx="2"/>
            </p:cNvCxnSpPr>
            <p:nvPr/>
          </p:nvCxnSpPr>
          <p:spPr>
            <a:xfrm>
              <a:off x="1639778" y="609253"/>
              <a:ext cx="1319400" cy="363600"/>
            </a:xfrm>
            <a:prstGeom prst="straightConnector1">
              <a:avLst/>
            </a:prstGeom>
            <a:noFill/>
            <a:ln cap="flat" cmpd="sng" w="15225">
              <a:solidFill>
                <a:schemeClr val="accent1"/>
              </a:solidFill>
              <a:prstDash val="solid"/>
              <a:miter lim="800000"/>
              <a:headEnd len="sm" w="sm" type="none"/>
              <a:tailEnd len="med" w="med" type="triangle"/>
            </a:ln>
          </p:spPr>
        </p:cxnSp>
        <p:cxnSp>
          <p:nvCxnSpPr>
            <p:cNvPr id="604" name="Google Shape;604;p12"/>
            <p:cNvCxnSpPr>
              <a:stCxn id="583" idx="2"/>
              <a:endCxn id="595"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05" name="Google Shape;605;p12"/>
            <p:cNvCxnSpPr>
              <a:stCxn id="586"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06" name="Google Shape;606;p12"/>
            <p:cNvCxnSpPr>
              <a:endCxn id="592" idx="1"/>
            </p:cNvCxnSpPr>
            <p:nvPr/>
          </p:nvCxnSpPr>
          <p:spPr>
            <a:xfrm>
              <a:off x="1753693" y="1385973"/>
              <a:ext cx="320100" cy="73200"/>
            </a:xfrm>
            <a:prstGeom prst="straightConnector1">
              <a:avLst/>
            </a:prstGeom>
            <a:noFill/>
            <a:ln cap="flat" cmpd="sng" w="34275">
              <a:solidFill>
                <a:schemeClr val="accent1"/>
              </a:solidFill>
              <a:prstDash val="solid"/>
              <a:miter lim="800000"/>
              <a:headEnd len="sm" w="sm" type="none"/>
              <a:tailEnd len="med" w="med" type="triangle"/>
            </a:ln>
          </p:spPr>
        </p:cxnSp>
        <p:cxnSp>
          <p:nvCxnSpPr>
            <p:cNvPr id="607" name="Google Shape;607;p12"/>
            <p:cNvCxnSpPr/>
            <p:nvPr/>
          </p:nvCxnSpPr>
          <p:spPr>
            <a:xfrm flipH="1">
              <a:off x="2652759" y="1387903"/>
              <a:ext cx="320040" cy="72615"/>
            </a:xfrm>
            <a:prstGeom prst="straightConnector1">
              <a:avLst/>
            </a:prstGeom>
            <a:noFill/>
            <a:ln cap="flat" cmpd="sng" w="74925">
              <a:solidFill>
                <a:schemeClr val="accent1"/>
              </a:solidFill>
              <a:prstDash val="solid"/>
              <a:miter lim="800000"/>
              <a:headEnd len="sm" w="sm" type="none"/>
              <a:tailEnd len="med" w="med" type="triangle"/>
            </a:ln>
          </p:spPr>
        </p:cxnSp>
        <p:cxnSp>
          <p:nvCxnSpPr>
            <p:cNvPr id="608" name="Google Shape;608;p12"/>
            <p:cNvCxnSpPr/>
            <p:nvPr/>
          </p:nvCxnSpPr>
          <p:spPr>
            <a:xfrm>
              <a:off x="1776408" y="1186426"/>
              <a:ext cx="1143000" cy="0"/>
            </a:xfrm>
            <a:prstGeom prst="straightConnector1">
              <a:avLst/>
            </a:prstGeom>
            <a:noFill/>
            <a:ln cap="flat" cmpd="sng" w="22850">
              <a:solidFill>
                <a:schemeClr val="accent1"/>
              </a:solidFill>
              <a:prstDash val="solid"/>
              <a:miter lim="800000"/>
              <a:headEnd len="med" w="med" type="triangle"/>
              <a:tailEnd len="med" w="med" type="triangle"/>
            </a:ln>
          </p:spPr>
        </p:cxnSp>
        <p:cxnSp>
          <p:nvCxnSpPr>
            <p:cNvPr id="609" name="Google Shape;609;p12"/>
            <p:cNvCxnSpPr>
              <a:stCxn id="589" idx="2"/>
              <a:endCxn id="598" idx="1"/>
            </p:cNvCxnSpPr>
            <p:nvPr/>
          </p:nvCxnSpPr>
          <p:spPr>
            <a:xfrm>
              <a:off x="1435221" y="1434511"/>
              <a:ext cx="549900" cy="604200"/>
            </a:xfrm>
            <a:prstGeom prst="straightConnector1">
              <a:avLst/>
            </a:prstGeom>
            <a:noFill/>
            <a:ln cap="flat" cmpd="sng" w="48250">
              <a:solidFill>
                <a:schemeClr val="accent1"/>
              </a:solidFill>
              <a:prstDash val="solid"/>
              <a:miter lim="800000"/>
              <a:headEnd len="sm" w="sm" type="none"/>
              <a:tailEnd len="med" w="med" type="triangle"/>
            </a:ln>
          </p:spPr>
        </p:cxnSp>
        <p:cxnSp>
          <p:nvCxnSpPr>
            <p:cNvPr id="610" name="Google Shape;610;p12"/>
            <p:cNvCxnSpPr>
              <a:stCxn id="595" idx="2"/>
              <a:endCxn id="598" idx="3"/>
            </p:cNvCxnSpPr>
            <p:nvPr/>
          </p:nvCxnSpPr>
          <p:spPr>
            <a:xfrm flipH="1">
              <a:off x="2678047" y="1434511"/>
              <a:ext cx="562200" cy="604200"/>
            </a:xfrm>
            <a:prstGeom prst="straightConnector1">
              <a:avLst/>
            </a:prstGeom>
            <a:noFill/>
            <a:ln cap="flat" cmpd="sng" w="34275">
              <a:solidFill>
                <a:schemeClr val="accent1"/>
              </a:solidFill>
              <a:prstDash val="solid"/>
              <a:miter lim="800000"/>
              <a:headEnd len="sm" w="sm" type="none"/>
              <a:tailEnd len="med" w="med" type="triangle"/>
            </a:ln>
          </p:spPr>
        </p:cxnSp>
      </p:grpSp>
      <p:grpSp>
        <p:nvGrpSpPr>
          <p:cNvPr id="611" name="Google Shape;611;p12"/>
          <p:cNvGrpSpPr/>
          <p:nvPr/>
        </p:nvGrpSpPr>
        <p:grpSpPr>
          <a:xfrm>
            <a:off x="7659080" y="4741130"/>
            <a:ext cx="2359276" cy="2122076"/>
            <a:chOff x="1166385" y="147588"/>
            <a:chExt cx="2359276" cy="2122076"/>
          </a:xfrm>
        </p:grpSpPr>
        <p:grpSp>
          <p:nvGrpSpPr>
            <p:cNvPr id="612" name="Google Shape;612;p12"/>
            <p:cNvGrpSpPr/>
            <p:nvPr/>
          </p:nvGrpSpPr>
          <p:grpSpPr>
            <a:xfrm>
              <a:off x="1343691" y="147588"/>
              <a:ext cx="587994" cy="461665"/>
              <a:chOff x="843359" y="509897"/>
              <a:chExt cx="587994" cy="461665"/>
            </a:xfrm>
          </p:grpSpPr>
          <p:sp>
            <p:nvSpPr>
              <p:cNvPr id="613" name="Google Shape;613;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615" name="Google Shape;615;p12"/>
            <p:cNvGrpSpPr/>
            <p:nvPr/>
          </p:nvGrpSpPr>
          <p:grpSpPr>
            <a:xfrm>
              <a:off x="2069613" y="147588"/>
              <a:ext cx="704552" cy="461665"/>
              <a:chOff x="778527" y="509897"/>
              <a:chExt cx="704552" cy="461665"/>
            </a:xfrm>
          </p:grpSpPr>
          <p:sp>
            <p:nvSpPr>
              <p:cNvPr id="616" name="Google Shape;616;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618" name="Google Shape;618;p12"/>
            <p:cNvGrpSpPr/>
            <p:nvPr/>
          </p:nvGrpSpPr>
          <p:grpSpPr>
            <a:xfrm>
              <a:off x="2903829" y="147588"/>
              <a:ext cx="548640" cy="461665"/>
              <a:chOff x="843359" y="509897"/>
              <a:chExt cx="548640" cy="461665"/>
            </a:xfrm>
          </p:grpSpPr>
          <p:sp>
            <p:nvSpPr>
              <p:cNvPr id="619" name="Google Shape;619;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621" name="Google Shape;621;p12"/>
            <p:cNvGrpSpPr/>
            <p:nvPr/>
          </p:nvGrpSpPr>
          <p:grpSpPr>
            <a:xfrm>
              <a:off x="1166385" y="972846"/>
              <a:ext cx="548640" cy="461665"/>
              <a:chOff x="843359" y="509897"/>
              <a:chExt cx="548640" cy="461665"/>
            </a:xfrm>
          </p:grpSpPr>
          <p:sp>
            <p:nvSpPr>
              <p:cNvPr id="622" name="Google Shape;622;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624" name="Google Shape;624;p12"/>
            <p:cNvGrpSpPr/>
            <p:nvPr/>
          </p:nvGrpSpPr>
          <p:grpSpPr>
            <a:xfrm>
              <a:off x="2069613" y="1228340"/>
              <a:ext cx="548640" cy="461665"/>
              <a:chOff x="843359" y="509897"/>
              <a:chExt cx="548640" cy="461665"/>
            </a:xfrm>
          </p:grpSpPr>
          <p:sp>
            <p:nvSpPr>
              <p:cNvPr id="625" name="Google Shape;625;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627" name="Google Shape;627;p12"/>
            <p:cNvGrpSpPr/>
            <p:nvPr/>
          </p:nvGrpSpPr>
          <p:grpSpPr>
            <a:xfrm>
              <a:off x="2977021" y="972846"/>
              <a:ext cx="548640" cy="461665"/>
              <a:chOff x="843359" y="509897"/>
              <a:chExt cx="548640" cy="461665"/>
            </a:xfrm>
          </p:grpSpPr>
          <p:sp>
            <p:nvSpPr>
              <p:cNvPr id="628" name="Google Shape;628;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630" name="Google Shape;630;p12"/>
            <p:cNvGrpSpPr/>
            <p:nvPr/>
          </p:nvGrpSpPr>
          <p:grpSpPr>
            <a:xfrm>
              <a:off x="1985104" y="1807999"/>
              <a:ext cx="692818" cy="461665"/>
              <a:chOff x="778527" y="371873"/>
              <a:chExt cx="692818" cy="461665"/>
            </a:xfrm>
          </p:grpSpPr>
          <p:sp>
            <p:nvSpPr>
              <p:cNvPr id="631" name="Google Shape;631;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633" name="Google Shape;633;p12"/>
            <p:cNvCxnSpPr>
              <a:stCxn id="626" idx="2"/>
              <a:endCxn id="632" idx="0"/>
            </p:cNvCxnSpPr>
            <p:nvPr/>
          </p:nvCxnSpPr>
          <p:spPr>
            <a:xfrm>
              <a:off x="2320015" y="1690005"/>
              <a:ext cx="11400" cy="117900"/>
            </a:xfrm>
            <a:prstGeom prst="straightConnector1">
              <a:avLst/>
            </a:prstGeom>
            <a:noFill/>
            <a:ln cap="flat" cmpd="sng" w="12700">
              <a:solidFill>
                <a:srgbClr val="7F7F7F"/>
              </a:solidFill>
              <a:prstDash val="lgDash"/>
              <a:miter lim="800000"/>
              <a:headEnd len="sm" w="sm" type="none"/>
              <a:tailEnd len="med" w="med" type="triangle"/>
            </a:ln>
          </p:spPr>
        </p:cxnSp>
        <p:cxnSp>
          <p:nvCxnSpPr>
            <p:cNvPr id="634" name="Google Shape;634;p12"/>
            <p:cNvCxnSpPr>
              <a:stCxn id="617" idx="2"/>
              <a:endCxn id="623"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5" name="Google Shape;635;p12"/>
            <p:cNvCxnSpPr>
              <a:stCxn id="614" idx="2"/>
              <a:endCxn id="623" idx="0"/>
            </p:cNvCxnSpPr>
            <p:nvPr/>
          </p:nvCxnSpPr>
          <p:spPr>
            <a:xfrm flipH="1">
              <a:off x="1435178" y="609253"/>
              <a:ext cx="204600" cy="363600"/>
            </a:xfrm>
            <a:prstGeom prst="straightConnector1">
              <a:avLst/>
            </a:prstGeom>
            <a:noFill/>
            <a:ln cap="flat" cmpd="sng" w="16500">
              <a:solidFill>
                <a:schemeClr val="accent1"/>
              </a:solidFill>
              <a:prstDash val="solid"/>
              <a:miter lim="800000"/>
              <a:headEnd len="sm" w="sm" type="none"/>
              <a:tailEnd len="med" w="med" type="triangle"/>
            </a:ln>
          </p:spPr>
        </p:cxnSp>
        <p:cxnSp>
          <p:nvCxnSpPr>
            <p:cNvPr id="636" name="Google Shape;636;p12"/>
            <p:cNvCxnSpPr>
              <a:stCxn id="620"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7" name="Google Shape;637;p12"/>
            <p:cNvCxnSpPr>
              <a:stCxn id="614" idx="2"/>
            </p:cNvCxnSpPr>
            <p:nvPr/>
          </p:nvCxnSpPr>
          <p:spPr>
            <a:xfrm>
              <a:off x="1639778" y="609253"/>
              <a:ext cx="1319400" cy="363600"/>
            </a:xfrm>
            <a:prstGeom prst="straightConnector1">
              <a:avLst/>
            </a:prstGeom>
            <a:noFill/>
            <a:ln cap="flat" cmpd="sng" w="15225">
              <a:solidFill>
                <a:schemeClr val="accent1"/>
              </a:solidFill>
              <a:prstDash val="solid"/>
              <a:miter lim="800000"/>
              <a:headEnd len="sm" w="sm" type="none"/>
              <a:tailEnd len="med" w="med" type="triangle"/>
            </a:ln>
          </p:spPr>
        </p:cxnSp>
        <p:cxnSp>
          <p:nvCxnSpPr>
            <p:cNvPr id="638" name="Google Shape;638;p12"/>
            <p:cNvCxnSpPr>
              <a:stCxn id="617" idx="2"/>
              <a:endCxn id="629"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9" name="Google Shape;639;p12"/>
            <p:cNvCxnSpPr>
              <a:stCxn id="620"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40" name="Google Shape;640;p12"/>
            <p:cNvCxnSpPr>
              <a:endCxn id="626" idx="1"/>
            </p:cNvCxnSpPr>
            <p:nvPr/>
          </p:nvCxnSpPr>
          <p:spPr>
            <a:xfrm>
              <a:off x="1753693" y="1385973"/>
              <a:ext cx="320100" cy="73200"/>
            </a:xfrm>
            <a:prstGeom prst="straightConnector1">
              <a:avLst/>
            </a:prstGeom>
            <a:noFill/>
            <a:ln cap="flat" cmpd="sng" w="29200">
              <a:solidFill>
                <a:schemeClr val="accent1"/>
              </a:solidFill>
              <a:prstDash val="solid"/>
              <a:miter lim="800000"/>
              <a:headEnd len="sm" w="sm" type="none"/>
              <a:tailEnd len="med" w="med" type="triangle"/>
            </a:ln>
          </p:spPr>
        </p:cxnSp>
        <p:cxnSp>
          <p:nvCxnSpPr>
            <p:cNvPr id="641" name="Google Shape;641;p12"/>
            <p:cNvCxnSpPr/>
            <p:nvPr/>
          </p:nvCxnSpPr>
          <p:spPr>
            <a:xfrm flipH="1">
              <a:off x="2652759" y="1387903"/>
              <a:ext cx="320040" cy="72615"/>
            </a:xfrm>
            <a:prstGeom prst="straightConnector1">
              <a:avLst/>
            </a:prstGeom>
            <a:noFill/>
            <a:ln cap="flat" cmpd="sng" w="78725">
              <a:solidFill>
                <a:schemeClr val="accent1"/>
              </a:solidFill>
              <a:prstDash val="solid"/>
              <a:miter lim="800000"/>
              <a:headEnd len="sm" w="sm" type="none"/>
              <a:tailEnd len="med" w="med" type="triangle"/>
            </a:ln>
          </p:spPr>
        </p:cxnSp>
        <p:cxnSp>
          <p:nvCxnSpPr>
            <p:cNvPr id="642" name="Google Shape;642;p12"/>
            <p:cNvCxnSpPr/>
            <p:nvPr/>
          </p:nvCxnSpPr>
          <p:spPr>
            <a:xfrm>
              <a:off x="1776408" y="1186426"/>
              <a:ext cx="1143000" cy="0"/>
            </a:xfrm>
            <a:prstGeom prst="straightConnector1">
              <a:avLst/>
            </a:prstGeom>
            <a:noFill/>
            <a:ln cap="flat" cmpd="sng" w="26650">
              <a:solidFill>
                <a:schemeClr val="accent1"/>
              </a:solidFill>
              <a:prstDash val="solid"/>
              <a:miter lim="800000"/>
              <a:headEnd len="med" w="med" type="triangle"/>
              <a:tailEnd len="med" w="med" type="triangle"/>
            </a:ln>
          </p:spPr>
        </p:cxnSp>
        <p:cxnSp>
          <p:nvCxnSpPr>
            <p:cNvPr id="643" name="Google Shape;643;p12"/>
            <p:cNvCxnSpPr>
              <a:stCxn id="623" idx="2"/>
              <a:endCxn id="632" idx="1"/>
            </p:cNvCxnSpPr>
            <p:nvPr/>
          </p:nvCxnSpPr>
          <p:spPr>
            <a:xfrm>
              <a:off x="1435221" y="1434511"/>
              <a:ext cx="549900" cy="604200"/>
            </a:xfrm>
            <a:prstGeom prst="straightConnector1">
              <a:avLst/>
            </a:prstGeom>
            <a:noFill/>
            <a:ln cap="flat" cmpd="sng" w="45700">
              <a:solidFill>
                <a:schemeClr val="accent1"/>
              </a:solidFill>
              <a:prstDash val="solid"/>
              <a:miter lim="800000"/>
              <a:headEnd len="sm" w="sm" type="none"/>
              <a:tailEnd len="med" w="med" type="triangle"/>
            </a:ln>
          </p:spPr>
        </p:cxnSp>
        <p:cxnSp>
          <p:nvCxnSpPr>
            <p:cNvPr id="644" name="Google Shape;644;p12"/>
            <p:cNvCxnSpPr>
              <a:stCxn id="629" idx="2"/>
              <a:endCxn id="632" idx="3"/>
            </p:cNvCxnSpPr>
            <p:nvPr/>
          </p:nvCxnSpPr>
          <p:spPr>
            <a:xfrm flipH="1">
              <a:off x="2678047" y="1434511"/>
              <a:ext cx="562200" cy="604200"/>
            </a:xfrm>
            <a:prstGeom prst="straightConnector1">
              <a:avLst/>
            </a:prstGeom>
            <a:noFill/>
            <a:ln cap="flat" cmpd="sng" w="29200">
              <a:solidFill>
                <a:schemeClr val="accent1"/>
              </a:solidFill>
              <a:prstDash val="solid"/>
              <a:miter lim="800000"/>
              <a:headEnd len="sm" w="sm" type="none"/>
              <a:tailEnd len="med" w="med" type="triangle"/>
            </a:ln>
          </p:spPr>
        </p:cxnSp>
      </p:grpSp>
      <p:grpSp>
        <p:nvGrpSpPr>
          <p:cNvPr id="645" name="Google Shape;645;p12"/>
          <p:cNvGrpSpPr/>
          <p:nvPr/>
        </p:nvGrpSpPr>
        <p:grpSpPr>
          <a:xfrm>
            <a:off x="10050336" y="427426"/>
            <a:ext cx="2359276" cy="2122076"/>
            <a:chOff x="1166385" y="147588"/>
            <a:chExt cx="2359276" cy="2122076"/>
          </a:xfrm>
        </p:grpSpPr>
        <p:grpSp>
          <p:nvGrpSpPr>
            <p:cNvPr id="646" name="Google Shape;646;p12"/>
            <p:cNvGrpSpPr/>
            <p:nvPr/>
          </p:nvGrpSpPr>
          <p:grpSpPr>
            <a:xfrm>
              <a:off x="1343691" y="147588"/>
              <a:ext cx="587994" cy="461665"/>
              <a:chOff x="843359" y="509897"/>
              <a:chExt cx="587994" cy="461665"/>
            </a:xfrm>
          </p:grpSpPr>
          <p:sp>
            <p:nvSpPr>
              <p:cNvPr id="647" name="Google Shape;647;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649" name="Google Shape;649;p12"/>
            <p:cNvGrpSpPr/>
            <p:nvPr/>
          </p:nvGrpSpPr>
          <p:grpSpPr>
            <a:xfrm>
              <a:off x="2069613" y="147588"/>
              <a:ext cx="704552" cy="461665"/>
              <a:chOff x="778527" y="509897"/>
              <a:chExt cx="704552" cy="461665"/>
            </a:xfrm>
          </p:grpSpPr>
          <p:sp>
            <p:nvSpPr>
              <p:cNvPr id="650" name="Google Shape;650;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652" name="Google Shape;652;p12"/>
            <p:cNvGrpSpPr/>
            <p:nvPr/>
          </p:nvGrpSpPr>
          <p:grpSpPr>
            <a:xfrm>
              <a:off x="2903829" y="147588"/>
              <a:ext cx="548640" cy="461665"/>
              <a:chOff x="843359" y="509897"/>
              <a:chExt cx="548640" cy="461665"/>
            </a:xfrm>
          </p:grpSpPr>
          <p:sp>
            <p:nvSpPr>
              <p:cNvPr id="653" name="Google Shape;653;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655" name="Google Shape;655;p12"/>
            <p:cNvGrpSpPr/>
            <p:nvPr/>
          </p:nvGrpSpPr>
          <p:grpSpPr>
            <a:xfrm>
              <a:off x="1166385" y="972846"/>
              <a:ext cx="548640" cy="461665"/>
              <a:chOff x="843359" y="509897"/>
              <a:chExt cx="548640" cy="461665"/>
            </a:xfrm>
          </p:grpSpPr>
          <p:sp>
            <p:nvSpPr>
              <p:cNvPr id="656" name="Google Shape;656;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7" name="Google Shape;657;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658" name="Google Shape;658;p12"/>
            <p:cNvGrpSpPr/>
            <p:nvPr/>
          </p:nvGrpSpPr>
          <p:grpSpPr>
            <a:xfrm>
              <a:off x="2069613" y="1228340"/>
              <a:ext cx="548640" cy="461665"/>
              <a:chOff x="843359" y="509897"/>
              <a:chExt cx="548640" cy="461665"/>
            </a:xfrm>
          </p:grpSpPr>
          <p:sp>
            <p:nvSpPr>
              <p:cNvPr id="659" name="Google Shape;659;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661" name="Google Shape;661;p12"/>
            <p:cNvGrpSpPr/>
            <p:nvPr/>
          </p:nvGrpSpPr>
          <p:grpSpPr>
            <a:xfrm>
              <a:off x="2977021" y="972846"/>
              <a:ext cx="548640" cy="461665"/>
              <a:chOff x="843359" y="509897"/>
              <a:chExt cx="548640" cy="461665"/>
            </a:xfrm>
          </p:grpSpPr>
          <p:sp>
            <p:nvSpPr>
              <p:cNvPr id="662" name="Google Shape;662;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664" name="Google Shape;664;p12"/>
            <p:cNvGrpSpPr/>
            <p:nvPr/>
          </p:nvGrpSpPr>
          <p:grpSpPr>
            <a:xfrm>
              <a:off x="1985104" y="1807999"/>
              <a:ext cx="692818" cy="461665"/>
              <a:chOff x="778527" y="371873"/>
              <a:chExt cx="692818" cy="461665"/>
            </a:xfrm>
          </p:grpSpPr>
          <p:sp>
            <p:nvSpPr>
              <p:cNvPr id="665" name="Google Shape;665;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667" name="Google Shape;667;p12"/>
            <p:cNvCxnSpPr>
              <a:stCxn id="660" idx="2"/>
              <a:endCxn id="666" idx="0"/>
            </p:cNvCxnSpPr>
            <p:nvPr/>
          </p:nvCxnSpPr>
          <p:spPr>
            <a:xfrm>
              <a:off x="2320015" y="1690005"/>
              <a:ext cx="11400" cy="117900"/>
            </a:xfrm>
            <a:prstGeom prst="straightConnector1">
              <a:avLst/>
            </a:prstGeom>
            <a:noFill/>
            <a:ln cap="flat" cmpd="sng" w="12700">
              <a:solidFill>
                <a:srgbClr val="7F7F7F"/>
              </a:solidFill>
              <a:prstDash val="lgDash"/>
              <a:miter lim="800000"/>
              <a:headEnd len="sm" w="sm" type="none"/>
              <a:tailEnd len="med" w="med" type="triangle"/>
            </a:ln>
          </p:spPr>
        </p:cxnSp>
        <p:cxnSp>
          <p:nvCxnSpPr>
            <p:cNvPr id="668" name="Google Shape;668;p12"/>
            <p:cNvCxnSpPr>
              <a:stCxn id="651" idx="2"/>
              <a:endCxn id="657"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69" name="Google Shape;669;p12"/>
            <p:cNvCxnSpPr>
              <a:stCxn id="648" idx="2"/>
              <a:endCxn id="657" idx="0"/>
            </p:cNvCxnSpPr>
            <p:nvPr/>
          </p:nvCxnSpPr>
          <p:spPr>
            <a:xfrm flipH="1">
              <a:off x="1435178" y="609253"/>
              <a:ext cx="204600" cy="363600"/>
            </a:xfrm>
            <a:prstGeom prst="straightConnector1">
              <a:avLst/>
            </a:prstGeom>
            <a:noFill/>
            <a:ln cap="flat" cmpd="sng" w="17775">
              <a:solidFill>
                <a:schemeClr val="accent1"/>
              </a:solidFill>
              <a:prstDash val="solid"/>
              <a:miter lim="800000"/>
              <a:headEnd len="sm" w="sm" type="none"/>
              <a:tailEnd len="med" w="med" type="triangle"/>
            </a:ln>
          </p:spPr>
        </p:cxnSp>
        <p:cxnSp>
          <p:nvCxnSpPr>
            <p:cNvPr id="670" name="Google Shape;670;p12"/>
            <p:cNvCxnSpPr>
              <a:stCxn id="654"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71" name="Google Shape;671;p12"/>
            <p:cNvCxnSpPr>
              <a:stCxn id="648" idx="2"/>
            </p:cNvCxnSpPr>
            <p:nvPr/>
          </p:nvCxnSpPr>
          <p:spPr>
            <a:xfrm>
              <a:off x="1639778" y="609253"/>
              <a:ext cx="1319400" cy="363600"/>
            </a:xfrm>
            <a:prstGeom prst="straightConnector1">
              <a:avLst/>
            </a:prstGeom>
            <a:noFill/>
            <a:ln cap="flat" cmpd="sng" w="15225">
              <a:solidFill>
                <a:schemeClr val="accent1"/>
              </a:solidFill>
              <a:prstDash val="solid"/>
              <a:miter lim="800000"/>
              <a:headEnd len="sm" w="sm" type="none"/>
              <a:tailEnd len="med" w="med" type="triangle"/>
            </a:ln>
          </p:spPr>
        </p:cxnSp>
        <p:cxnSp>
          <p:nvCxnSpPr>
            <p:cNvPr id="672" name="Google Shape;672;p12"/>
            <p:cNvCxnSpPr>
              <a:stCxn id="651" idx="2"/>
              <a:endCxn id="663"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73" name="Google Shape;673;p12"/>
            <p:cNvCxnSpPr>
              <a:stCxn id="654"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74" name="Google Shape;674;p12"/>
            <p:cNvCxnSpPr>
              <a:endCxn id="660" idx="1"/>
            </p:cNvCxnSpPr>
            <p:nvPr/>
          </p:nvCxnSpPr>
          <p:spPr>
            <a:xfrm>
              <a:off x="1753693" y="1385973"/>
              <a:ext cx="320100" cy="73200"/>
            </a:xfrm>
            <a:prstGeom prst="straightConnector1">
              <a:avLst/>
            </a:prstGeom>
            <a:noFill/>
            <a:ln cap="flat" cmpd="sng" w="33000">
              <a:solidFill>
                <a:schemeClr val="accent1"/>
              </a:solidFill>
              <a:prstDash val="solid"/>
              <a:miter lim="800000"/>
              <a:headEnd len="sm" w="sm" type="none"/>
              <a:tailEnd len="med" w="med" type="triangle"/>
            </a:ln>
          </p:spPr>
        </p:cxnSp>
        <p:cxnSp>
          <p:nvCxnSpPr>
            <p:cNvPr id="675" name="Google Shape;675;p12"/>
            <p:cNvCxnSpPr/>
            <p:nvPr/>
          </p:nvCxnSpPr>
          <p:spPr>
            <a:xfrm flipH="1">
              <a:off x="2652759" y="1387903"/>
              <a:ext cx="320040" cy="72615"/>
            </a:xfrm>
            <a:prstGeom prst="straightConnector1">
              <a:avLst/>
            </a:prstGeom>
            <a:noFill/>
            <a:ln cap="flat" cmpd="sng" w="76200">
              <a:solidFill>
                <a:schemeClr val="accent1"/>
              </a:solidFill>
              <a:prstDash val="solid"/>
              <a:miter lim="800000"/>
              <a:headEnd len="sm" w="sm" type="none"/>
              <a:tailEnd len="med" w="med" type="triangle"/>
            </a:ln>
          </p:spPr>
        </p:cxnSp>
        <p:cxnSp>
          <p:nvCxnSpPr>
            <p:cNvPr id="676" name="Google Shape;676;p12"/>
            <p:cNvCxnSpPr/>
            <p:nvPr/>
          </p:nvCxnSpPr>
          <p:spPr>
            <a:xfrm>
              <a:off x="1776408" y="1186426"/>
              <a:ext cx="1143000" cy="0"/>
            </a:xfrm>
            <a:prstGeom prst="straightConnector1">
              <a:avLst/>
            </a:prstGeom>
            <a:noFill/>
            <a:ln cap="flat" cmpd="sng" w="17775">
              <a:solidFill>
                <a:schemeClr val="accent1"/>
              </a:solidFill>
              <a:prstDash val="solid"/>
              <a:miter lim="800000"/>
              <a:headEnd len="med" w="med" type="triangle"/>
              <a:tailEnd len="med" w="med" type="triangle"/>
            </a:ln>
          </p:spPr>
        </p:cxnSp>
        <p:cxnSp>
          <p:nvCxnSpPr>
            <p:cNvPr id="677" name="Google Shape;677;p12"/>
            <p:cNvCxnSpPr>
              <a:stCxn id="657" idx="2"/>
              <a:endCxn id="666" idx="1"/>
            </p:cNvCxnSpPr>
            <p:nvPr/>
          </p:nvCxnSpPr>
          <p:spPr>
            <a:xfrm>
              <a:off x="1435221" y="1434511"/>
              <a:ext cx="549900" cy="604200"/>
            </a:xfrm>
            <a:prstGeom prst="straightConnector1">
              <a:avLst/>
            </a:prstGeom>
            <a:noFill/>
            <a:ln cap="flat" cmpd="sng" w="58400">
              <a:solidFill>
                <a:schemeClr val="accent1"/>
              </a:solidFill>
              <a:prstDash val="solid"/>
              <a:miter lim="800000"/>
              <a:headEnd len="sm" w="sm" type="none"/>
              <a:tailEnd len="med" w="med" type="triangle"/>
            </a:ln>
          </p:spPr>
        </p:cxnSp>
        <p:cxnSp>
          <p:nvCxnSpPr>
            <p:cNvPr id="678" name="Google Shape;678;p12"/>
            <p:cNvCxnSpPr>
              <a:stCxn id="663" idx="2"/>
              <a:endCxn id="666" idx="3"/>
            </p:cNvCxnSpPr>
            <p:nvPr/>
          </p:nvCxnSpPr>
          <p:spPr>
            <a:xfrm flipH="1">
              <a:off x="2678047" y="1434511"/>
              <a:ext cx="562200" cy="604200"/>
            </a:xfrm>
            <a:prstGeom prst="straightConnector1">
              <a:avLst/>
            </a:prstGeom>
            <a:noFill/>
            <a:ln cap="flat" cmpd="sng" w="36825">
              <a:solidFill>
                <a:schemeClr val="accent1"/>
              </a:solidFill>
              <a:prstDash val="solid"/>
              <a:miter lim="800000"/>
              <a:headEnd len="sm" w="sm" type="none"/>
              <a:tailEnd len="med" w="med" type="triangle"/>
            </a:ln>
          </p:spPr>
        </p:cxnSp>
      </p:grpSp>
      <p:grpSp>
        <p:nvGrpSpPr>
          <p:cNvPr id="679" name="Google Shape;679;p12"/>
          <p:cNvGrpSpPr/>
          <p:nvPr/>
        </p:nvGrpSpPr>
        <p:grpSpPr>
          <a:xfrm>
            <a:off x="10063497" y="2616153"/>
            <a:ext cx="2359276" cy="2122076"/>
            <a:chOff x="1166385" y="147588"/>
            <a:chExt cx="2359276" cy="2122076"/>
          </a:xfrm>
        </p:grpSpPr>
        <p:grpSp>
          <p:nvGrpSpPr>
            <p:cNvPr id="680" name="Google Shape;680;p12"/>
            <p:cNvGrpSpPr/>
            <p:nvPr/>
          </p:nvGrpSpPr>
          <p:grpSpPr>
            <a:xfrm>
              <a:off x="1343691" y="147588"/>
              <a:ext cx="587994" cy="461665"/>
              <a:chOff x="843359" y="509897"/>
              <a:chExt cx="587994" cy="461665"/>
            </a:xfrm>
          </p:grpSpPr>
          <p:sp>
            <p:nvSpPr>
              <p:cNvPr id="681" name="Google Shape;681;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683" name="Google Shape;683;p12"/>
            <p:cNvGrpSpPr/>
            <p:nvPr/>
          </p:nvGrpSpPr>
          <p:grpSpPr>
            <a:xfrm>
              <a:off x="2069613" y="147588"/>
              <a:ext cx="704552" cy="461665"/>
              <a:chOff x="778527" y="509897"/>
              <a:chExt cx="704552" cy="461665"/>
            </a:xfrm>
          </p:grpSpPr>
          <p:sp>
            <p:nvSpPr>
              <p:cNvPr id="684" name="Google Shape;684;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686" name="Google Shape;686;p12"/>
            <p:cNvGrpSpPr/>
            <p:nvPr/>
          </p:nvGrpSpPr>
          <p:grpSpPr>
            <a:xfrm>
              <a:off x="2903829" y="147588"/>
              <a:ext cx="548640" cy="461665"/>
              <a:chOff x="843359" y="509897"/>
              <a:chExt cx="548640" cy="461665"/>
            </a:xfrm>
          </p:grpSpPr>
          <p:sp>
            <p:nvSpPr>
              <p:cNvPr id="687" name="Google Shape;687;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689" name="Google Shape;689;p12"/>
            <p:cNvGrpSpPr/>
            <p:nvPr/>
          </p:nvGrpSpPr>
          <p:grpSpPr>
            <a:xfrm>
              <a:off x="1166385" y="972846"/>
              <a:ext cx="548640" cy="461665"/>
              <a:chOff x="843359" y="509897"/>
              <a:chExt cx="548640" cy="461665"/>
            </a:xfrm>
          </p:grpSpPr>
          <p:sp>
            <p:nvSpPr>
              <p:cNvPr id="690" name="Google Shape;690;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692" name="Google Shape;692;p12"/>
            <p:cNvGrpSpPr/>
            <p:nvPr/>
          </p:nvGrpSpPr>
          <p:grpSpPr>
            <a:xfrm>
              <a:off x="2069613" y="1228340"/>
              <a:ext cx="548640" cy="461665"/>
              <a:chOff x="843359" y="509897"/>
              <a:chExt cx="548640" cy="461665"/>
            </a:xfrm>
          </p:grpSpPr>
          <p:sp>
            <p:nvSpPr>
              <p:cNvPr id="693" name="Google Shape;693;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695" name="Google Shape;695;p12"/>
            <p:cNvGrpSpPr/>
            <p:nvPr/>
          </p:nvGrpSpPr>
          <p:grpSpPr>
            <a:xfrm>
              <a:off x="2977021" y="972846"/>
              <a:ext cx="548640" cy="461665"/>
              <a:chOff x="843359" y="509897"/>
              <a:chExt cx="548640" cy="461665"/>
            </a:xfrm>
          </p:grpSpPr>
          <p:sp>
            <p:nvSpPr>
              <p:cNvPr id="696" name="Google Shape;696;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698" name="Google Shape;698;p12"/>
            <p:cNvGrpSpPr/>
            <p:nvPr/>
          </p:nvGrpSpPr>
          <p:grpSpPr>
            <a:xfrm>
              <a:off x="1985104" y="1807999"/>
              <a:ext cx="692818" cy="461665"/>
              <a:chOff x="778527" y="371873"/>
              <a:chExt cx="692818" cy="461665"/>
            </a:xfrm>
          </p:grpSpPr>
          <p:sp>
            <p:nvSpPr>
              <p:cNvPr id="699" name="Google Shape;699;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701" name="Google Shape;701;p12"/>
            <p:cNvCxnSpPr>
              <a:stCxn id="694" idx="2"/>
              <a:endCxn id="700" idx="0"/>
            </p:cNvCxnSpPr>
            <p:nvPr/>
          </p:nvCxnSpPr>
          <p:spPr>
            <a:xfrm>
              <a:off x="2320015" y="1690005"/>
              <a:ext cx="11400" cy="117900"/>
            </a:xfrm>
            <a:prstGeom prst="straightConnector1">
              <a:avLst/>
            </a:prstGeom>
            <a:noFill/>
            <a:ln cap="flat" cmpd="sng" w="12700">
              <a:solidFill>
                <a:srgbClr val="7F7F7F"/>
              </a:solidFill>
              <a:prstDash val="lgDash"/>
              <a:miter lim="800000"/>
              <a:headEnd len="sm" w="sm" type="none"/>
              <a:tailEnd len="med" w="med" type="triangle"/>
            </a:ln>
          </p:spPr>
        </p:cxnSp>
        <p:cxnSp>
          <p:nvCxnSpPr>
            <p:cNvPr id="702" name="Google Shape;702;p12"/>
            <p:cNvCxnSpPr>
              <a:stCxn id="685" idx="2"/>
              <a:endCxn id="691"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03" name="Google Shape;703;p12"/>
            <p:cNvCxnSpPr>
              <a:stCxn id="682" idx="2"/>
              <a:endCxn id="691" idx="0"/>
            </p:cNvCxnSpPr>
            <p:nvPr/>
          </p:nvCxnSpPr>
          <p:spPr>
            <a:xfrm flipH="1">
              <a:off x="1435178" y="609253"/>
              <a:ext cx="204600" cy="363600"/>
            </a:xfrm>
            <a:prstGeom prst="straightConnector1">
              <a:avLst/>
            </a:prstGeom>
            <a:noFill/>
            <a:ln cap="flat" cmpd="sng" w="17775">
              <a:solidFill>
                <a:schemeClr val="accent1"/>
              </a:solidFill>
              <a:prstDash val="solid"/>
              <a:miter lim="800000"/>
              <a:headEnd len="sm" w="sm" type="none"/>
              <a:tailEnd len="med" w="med" type="triangle"/>
            </a:ln>
          </p:spPr>
        </p:cxnSp>
        <p:cxnSp>
          <p:nvCxnSpPr>
            <p:cNvPr id="704" name="Google Shape;704;p12"/>
            <p:cNvCxnSpPr>
              <a:stCxn id="688"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05" name="Google Shape;705;p12"/>
            <p:cNvCxnSpPr>
              <a:stCxn id="682" idx="2"/>
            </p:cNvCxnSpPr>
            <p:nvPr/>
          </p:nvCxnSpPr>
          <p:spPr>
            <a:xfrm>
              <a:off x="1639778" y="609253"/>
              <a:ext cx="1319400" cy="363600"/>
            </a:xfrm>
            <a:prstGeom prst="straightConnector1">
              <a:avLst/>
            </a:prstGeom>
            <a:noFill/>
            <a:ln cap="flat" cmpd="sng" w="15225">
              <a:solidFill>
                <a:schemeClr val="accent1"/>
              </a:solidFill>
              <a:prstDash val="solid"/>
              <a:miter lim="800000"/>
              <a:headEnd len="sm" w="sm" type="none"/>
              <a:tailEnd len="med" w="med" type="triangle"/>
            </a:ln>
          </p:spPr>
        </p:cxnSp>
        <p:cxnSp>
          <p:nvCxnSpPr>
            <p:cNvPr id="706" name="Google Shape;706;p12"/>
            <p:cNvCxnSpPr>
              <a:stCxn id="685" idx="2"/>
              <a:endCxn id="697"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07" name="Google Shape;707;p12"/>
            <p:cNvCxnSpPr>
              <a:stCxn id="688"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08" name="Google Shape;708;p12"/>
            <p:cNvCxnSpPr>
              <a:endCxn id="694" idx="1"/>
            </p:cNvCxnSpPr>
            <p:nvPr/>
          </p:nvCxnSpPr>
          <p:spPr>
            <a:xfrm>
              <a:off x="1753693" y="1385973"/>
              <a:ext cx="320100" cy="73200"/>
            </a:xfrm>
            <a:prstGeom prst="straightConnector1">
              <a:avLst/>
            </a:prstGeom>
            <a:noFill/>
            <a:ln cap="flat" cmpd="sng" w="27925">
              <a:solidFill>
                <a:schemeClr val="accent1"/>
              </a:solidFill>
              <a:prstDash val="solid"/>
              <a:miter lim="800000"/>
              <a:headEnd len="sm" w="sm" type="none"/>
              <a:tailEnd len="med" w="med" type="triangle"/>
            </a:ln>
          </p:spPr>
        </p:cxnSp>
        <p:cxnSp>
          <p:nvCxnSpPr>
            <p:cNvPr id="709" name="Google Shape;709;p12"/>
            <p:cNvCxnSpPr/>
            <p:nvPr/>
          </p:nvCxnSpPr>
          <p:spPr>
            <a:xfrm flipH="1">
              <a:off x="2652759" y="1387903"/>
              <a:ext cx="320040" cy="72615"/>
            </a:xfrm>
            <a:prstGeom prst="straightConnector1">
              <a:avLst/>
            </a:prstGeom>
            <a:noFill/>
            <a:ln cap="flat" cmpd="sng" w="80000">
              <a:solidFill>
                <a:schemeClr val="accent1"/>
              </a:solidFill>
              <a:prstDash val="solid"/>
              <a:miter lim="800000"/>
              <a:headEnd len="sm" w="sm" type="none"/>
              <a:tailEnd len="med" w="med" type="triangle"/>
            </a:ln>
          </p:spPr>
        </p:cxnSp>
        <p:cxnSp>
          <p:nvCxnSpPr>
            <p:cNvPr id="710" name="Google Shape;710;p12"/>
            <p:cNvCxnSpPr/>
            <p:nvPr/>
          </p:nvCxnSpPr>
          <p:spPr>
            <a:xfrm>
              <a:off x="1776408" y="1186426"/>
              <a:ext cx="1143000" cy="0"/>
            </a:xfrm>
            <a:prstGeom prst="straightConnector1">
              <a:avLst/>
            </a:prstGeom>
            <a:noFill/>
            <a:ln cap="flat" cmpd="sng" w="22850">
              <a:solidFill>
                <a:schemeClr val="accent1"/>
              </a:solidFill>
              <a:prstDash val="solid"/>
              <a:miter lim="800000"/>
              <a:headEnd len="med" w="med" type="triangle"/>
              <a:tailEnd len="med" w="med" type="triangle"/>
            </a:ln>
          </p:spPr>
        </p:cxnSp>
        <p:cxnSp>
          <p:nvCxnSpPr>
            <p:cNvPr id="711" name="Google Shape;711;p12"/>
            <p:cNvCxnSpPr>
              <a:stCxn id="691" idx="2"/>
              <a:endCxn id="700" idx="1"/>
            </p:cNvCxnSpPr>
            <p:nvPr/>
          </p:nvCxnSpPr>
          <p:spPr>
            <a:xfrm>
              <a:off x="1435221" y="1434511"/>
              <a:ext cx="549900" cy="604200"/>
            </a:xfrm>
            <a:prstGeom prst="straightConnector1">
              <a:avLst/>
            </a:prstGeom>
            <a:noFill/>
            <a:ln cap="flat" cmpd="sng" w="59675">
              <a:solidFill>
                <a:schemeClr val="accent1"/>
              </a:solidFill>
              <a:prstDash val="solid"/>
              <a:miter lim="800000"/>
              <a:headEnd len="sm" w="sm" type="none"/>
              <a:tailEnd len="med" w="med" type="triangle"/>
            </a:ln>
          </p:spPr>
        </p:cxnSp>
        <p:cxnSp>
          <p:nvCxnSpPr>
            <p:cNvPr id="712" name="Google Shape;712;p12"/>
            <p:cNvCxnSpPr>
              <a:stCxn id="697" idx="2"/>
              <a:endCxn id="700" idx="3"/>
            </p:cNvCxnSpPr>
            <p:nvPr/>
          </p:nvCxnSpPr>
          <p:spPr>
            <a:xfrm flipH="1">
              <a:off x="2678047" y="1434511"/>
              <a:ext cx="562200" cy="604200"/>
            </a:xfrm>
            <a:prstGeom prst="straightConnector1">
              <a:avLst/>
            </a:prstGeom>
            <a:noFill/>
            <a:ln cap="flat" cmpd="sng" w="29200">
              <a:solidFill>
                <a:schemeClr val="accent1"/>
              </a:solidFill>
              <a:prstDash val="solid"/>
              <a:miter lim="800000"/>
              <a:headEnd len="sm" w="sm" type="none"/>
              <a:tailEnd len="med" w="med" type="triangle"/>
            </a:ln>
          </p:spPr>
        </p:cxnSp>
      </p:grpSp>
      <p:grpSp>
        <p:nvGrpSpPr>
          <p:cNvPr id="713" name="Google Shape;713;p12"/>
          <p:cNvGrpSpPr/>
          <p:nvPr/>
        </p:nvGrpSpPr>
        <p:grpSpPr>
          <a:xfrm>
            <a:off x="10132733" y="4716468"/>
            <a:ext cx="2359276" cy="2122076"/>
            <a:chOff x="1166385" y="147588"/>
            <a:chExt cx="2359276" cy="2122076"/>
          </a:xfrm>
        </p:grpSpPr>
        <p:grpSp>
          <p:nvGrpSpPr>
            <p:cNvPr id="714" name="Google Shape;714;p12"/>
            <p:cNvGrpSpPr/>
            <p:nvPr/>
          </p:nvGrpSpPr>
          <p:grpSpPr>
            <a:xfrm>
              <a:off x="1343691" y="147588"/>
              <a:ext cx="587994" cy="461665"/>
              <a:chOff x="843359" y="509897"/>
              <a:chExt cx="587994" cy="461665"/>
            </a:xfrm>
          </p:grpSpPr>
          <p:sp>
            <p:nvSpPr>
              <p:cNvPr id="715" name="Google Shape;715;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12"/>
              <p:cNvSpPr txBox="1"/>
              <p:nvPr/>
            </p:nvSpPr>
            <p:spPr>
              <a:xfrm>
                <a:off x="847539" y="509897"/>
                <a:ext cx="5838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Bio</a:t>
                </a:r>
                <a:endParaRPr/>
              </a:p>
            </p:txBody>
          </p:sp>
        </p:grpSp>
        <p:grpSp>
          <p:nvGrpSpPr>
            <p:cNvPr id="717" name="Google Shape;717;p12"/>
            <p:cNvGrpSpPr/>
            <p:nvPr/>
          </p:nvGrpSpPr>
          <p:grpSpPr>
            <a:xfrm>
              <a:off x="2069613" y="147588"/>
              <a:ext cx="704552" cy="461665"/>
              <a:chOff x="778527" y="509897"/>
              <a:chExt cx="704552" cy="461665"/>
            </a:xfrm>
          </p:grpSpPr>
          <p:sp>
            <p:nvSpPr>
              <p:cNvPr id="718" name="Google Shape;718;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12"/>
              <p:cNvSpPr txBox="1"/>
              <p:nvPr/>
            </p:nvSpPr>
            <p:spPr>
              <a:xfrm>
                <a:off x="778527" y="509897"/>
                <a:ext cx="704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CO2</a:t>
                </a:r>
                <a:endParaRPr/>
              </a:p>
            </p:txBody>
          </p:sp>
        </p:grpSp>
        <p:grpSp>
          <p:nvGrpSpPr>
            <p:cNvPr id="720" name="Google Shape;720;p12"/>
            <p:cNvGrpSpPr/>
            <p:nvPr/>
          </p:nvGrpSpPr>
          <p:grpSpPr>
            <a:xfrm>
              <a:off x="2903829" y="147588"/>
              <a:ext cx="548640" cy="461665"/>
              <a:chOff x="843359" y="509897"/>
              <a:chExt cx="548640" cy="461665"/>
            </a:xfrm>
          </p:grpSpPr>
          <p:sp>
            <p:nvSpPr>
              <p:cNvPr id="721" name="Google Shape;721;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12"/>
              <p:cNvSpPr txBox="1"/>
              <p:nvPr/>
            </p:nvSpPr>
            <p:spPr>
              <a:xfrm>
                <a:off x="916551" y="509897"/>
                <a:ext cx="3834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a:t>
                </a:r>
                <a:endParaRPr/>
              </a:p>
            </p:txBody>
          </p:sp>
        </p:grpSp>
        <p:grpSp>
          <p:nvGrpSpPr>
            <p:cNvPr id="723" name="Google Shape;723;p12"/>
            <p:cNvGrpSpPr/>
            <p:nvPr/>
          </p:nvGrpSpPr>
          <p:grpSpPr>
            <a:xfrm>
              <a:off x="1166385" y="972846"/>
              <a:ext cx="548640" cy="461665"/>
              <a:chOff x="843359" y="509897"/>
              <a:chExt cx="548640" cy="461665"/>
            </a:xfrm>
          </p:grpSpPr>
          <p:sp>
            <p:nvSpPr>
              <p:cNvPr id="724" name="Google Shape;724;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12"/>
              <p:cNvSpPr txBox="1"/>
              <p:nvPr/>
            </p:nvSpPr>
            <p:spPr>
              <a:xfrm>
                <a:off x="847539" y="509897"/>
                <a:ext cx="529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AB</a:t>
                </a:r>
                <a:endParaRPr/>
              </a:p>
            </p:txBody>
          </p:sp>
        </p:grpSp>
        <p:grpSp>
          <p:nvGrpSpPr>
            <p:cNvPr id="726" name="Google Shape;726;p12"/>
            <p:cNvGrpSpPr/>
            <p:nvPr/>
          </p:nvGrpSpPr>
          <p:grpSpPr>
            <a:xfrm>
              <a:off x="2069613" y="1228340"/>
              <a:ext cx="548640" cy="461665"/>
              <a:chOff x="843359" y="509897"/>
              <a:chExt cx="548640" cy="461665"/>
            </a:xfrm>
          </p:grpSpPr>
          <p:sp>
            <p:nvSpPr>
              <p:cNvPr id="727" name="Google Shape;727;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12"/>
              <p:cNvSpPr txBox="1"/>
              <p:nvPr/>
            </p:nvSpPr>
            <p:spPr>
              <a:xfrm>
                <a:off x="847539" y="509897"/>
                <a:ext cx="492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SR</a:t>
                </a:r>
                <a:endParaRPr/>
              </a:p>
            </p:txBody>
          </p:sp>
        </p:grpSp>
        <p:grpSp>
          <p:nvGrpSpPr>
            <p:cNvPr id="729" name="Google Shape;729;p12"/>
            <p:cNvGrpSpPr/>
            <p:nvPr/>
          </p:nvGrpSpPr>
          <p:grpSpPr>
            <a:xfrm>
              <a:off x="2977021" y="972846"/>
              <a:ext cx="548640" cy="461665"/>
              <a:chOff x="843359" y="509897"/>
              <a:chExt cx="548640" cy="461665"/>
            </a:xfrm>
          </p:grpSpPr>
          <p:sp>
            <p:nvSpPr>
              <p:cNvPr id="730" name="Google Shape;730;p12"/>
              <p:cNvSpPr/>
              <p:nvPr/>
            </p:nvSpPr>
            <p:spPr>
              <a:xfrm>
                <a:off x="843359" y="559195"/>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12"/>
              <p:cNvSpPr txBox="1"/>
              <p:nvPr/>
            </p:nvSpPr>
            <p:spPr>
              <a:xfrm>
                <a:off x="847539" y="509897"/>
                <a:ext cx="518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BB</a:t>
                </a:r>
                <a:endParaRPr/>
              </a:p>
            </p:txBody>
          </p:sp>
        </p:grpSp>
        <p:grpSp>
          <p:nvGrpSpPr>
            <p:cNvPr id="732" name="Google Shape;732;p12"/>
            <p:cNvGrpSpPr/>
            <p:nvPr/>
          </p:nvGrpSpPr>
          <p:grpSpPr>
            <a:xfrm>
              <a:off x="1985104" y="1807999"/>
              <a:ext cx="692818" cy="461665"/>
              <a:chOff x="778527" y="371873"/>
              <a:chExt cx="692818" cy="461665"/>
            </a:xfrm>
          </p:grpSpPr>
          <p:sp>
            <p:nvSpPr>
              <p:cNvPr id="733" name="Google Shape;733;p12"/>
              <p:cNvSpPr/>
              <p:nvPr/>
            </p:nvSpPr>
            <p:spPr>
              <a:xfrm>
                <a:off x="843359" y="421171"/>
                <a:ext cx="548640" cy="365760"/>
              </a:xfrm>
              <a:prstGeom prst="roundRect">
                <a:avLst>
                  <a:gd fmla="val 16667" name="adj"/>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12"/>
              <p:cNvSpPr txBox="1"/>
              <p:nvPr/>
            </p:nvSpPr>
            <p:spPr>
              <a:xfrm>
                <a:off x="778527" y="371873"/>
                <a:ext cx="6928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SOC</a:t>
                </a:r>
                <a:endParaRPr/>
              </a:p>
            </p:txBody>
          </p:sp>
        </p:grpSp>
        <p:cxnSp>
          <p:nvCxnSpPr>
            <p:cNvPr id="735" name="Google Shape;735;p12"/>
            <p:cNvCxnSpPr>
              <a:stCxn id="728" idx="2"/>
              <a:endCxn id="734" idx="0"/>
            </p:cNvCxnSpPr>
            <p:nvPr/>
          </p:nvCxnSpPr>
          <p:spPr>
            <a:xfrm>
              <a:off x="2320015" y="1690005"/>
              <a:ext cx="11400" cy="117900"/>
            </a:xfrm>
            <a:prstGeom prst="straightConnector1">
              <a:avLst/>
            </a:prstGeom>
            <a:noFill/>
            <a:ln cap="flat" cmpd="sng" w="12700">
              <a:solidFill>
                <a:srgbClr val="7F7F7F"/>
              </a:solidFill>
              <a:prstDash val="lgDash"/>
              <a:miter lim="800000"/>
              <a:headEnd len="sm" w="sm" type="none"/>
              <a:tailEnd len="med" w="med" type="triangle"/>
            </a:ln>
          </p:spPr>
        </p:cxnSp>
        <p:cxnSp>
          <p:nvCxnSpPr>
            <p:cNvPr id="736" name="Google Shape;736;p12"/>
            <p:cNvCxnSpPr>
              <a:stCxn id="719" idx="2"/>
              <a:endCxn id="725" idx="0"/>
            </p:cNvCxnSpPr>
            <p:nvPr/>
          </p:nvCxnSpPr>
          <p:spPr>
            <a:xfrm flipH="1">
              <a:off x="1435189" y="609253"/>
              <a:ext cx="9867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37" name="Google Shape;737;p12"/>
            <p:cNvCxnSpPr>
              <a:stCxn id="716" idx="2"/>
              <a:endCxn id="725" idx="0"/>
            </p:cNvCxnSpPr>
            <p:nvPr/>
          </p:nvCxnSpPr>
          <p:spPr>
            <a:xfrm flipH="1">
              <a:off x="1435178" y="609253"/>
              <a:ext cx="204600" cy="363600"/>
            </a:xfrm>
            <a:prstGeom prst="straightConnector1">
              <a:avLst/>
            </a:prstGeom>
            <a:noFill/>
            <a:ln cap="flat" cmpd="sng" w="17775">
              <a:solidFill>
                <a:schemeClr val="accent1"/>
              </a:solidFill>
              <a:prstDash val="solid"/>
              <a:miter lim="800000"/>
              <a:headEnd len="sm" w="sm" type="none"/>
              <a:tailEnd len="med" w="med" type="triangle"/>
            </a:ln>
          </p:spPr>
        </p:cxnSp>
        <p:cxnSp>
          <p:nvCxnSpPr>
            <p:cNvPr id="738" name="Google Shape;738;p12"/>
            <p:cNvCxnSpPr>
              <a:stCxn id="722" idx="2"/>
            </p:cNvCxnSpPr>
            <p:nvPr/>
          </p:nvCxnSpPr>
          <p:spPr>
            <a:xfrm flipH="1">
              <a:off x="1699940" y="609253"/>
              <a:ext cx="14688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39" name="Google Shape;739;p12"/>
            <p:cNvCxnSpPr>
              <a:stCxn id="716" idx="2"/>
            </p:cNvCxnSpPr>
            <p:nvPr/>
          </p:nvCxnSpPr>
          <p:spPr>
            <a:xfrm>
              <a:off x="1639778" y="609253"/>
              <a:ext cx="1319400" cy="363600"/>
            </a:xfrm>
            <a:prstGeom prst="straightConnector1">
              <a:avLst/>
            </a:prstGeom>
            <a:noFill/>
            <a:ln cap="flat" cmpd="sng" w="16500">
              <a:solidFill>
                <a:schemeClr val="accent1"/>
              </a:solidFill>
              <a:prstDash val="solid"/>
              <a:miter lim="800000"/>
              <a:headEnd len="sm" w="sm" type="none"/>
              <a:tailEnd len="med" w="med" type="triangle"/>
            </a:ln>
          </p:spPr>
        </p:cxnSp>
        <p:cxnSp>
          <p:nvCxnSpPr>
            <p:cNvPr id="740" name="Google Shape;740;p12"/>
            <p:cNvCxnSpPr>
              <a:stCxn id="719" idx="2"/>
              <a:endCxn id="731" idx="0"/>
            </p:cNvCxnSpPr>
            <p:nvPr/>
          </p:nvCxnSpPr>
          <p:spPr>
            <a:xfrm>
              <a:off x="2421889" y="609253"/>
              <a:ext cx="818400" cy="36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41" name="Google Shape;741;p12"/>
            <p:cNvCxnSpPr>
              <a:stCxn id="722" idx="2"/>
            </p:cNvCxnSpPr>
            <p:nvPr/>
          </p:nvCxnSpPr>
          <p:spPr>
            <a:xfrm>
              <a:off x="3168740" y="609253"/>
              <a:ext cx="71400" cy="274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42" name="Google Shape;742;p12"/>
            <p:cNvCxnSpPr>
              <a:endCxn id="728" idx="1"/>
            </p:cNvCxnSpPr>
            <p:nvPr/>
          </p:nvCxnSpPr>
          <p:spPr>
            <a:xfrm>
              <a:off x="1753693" y="1385973"/>
              <a:ext cx="320100" cy="73200"/>
            </a:xfrm>
            <a:prstGeom prst="straightConnector1">
              <a:avLst/>
            </a:prstGeom>
            <a:noFill/>
            <a:ln cap="flat" cmpd="sng" w="22850">
              <a:solidFill>
                <a:schemeClr val="accent1"/>
              </a:solidFill>
              <a:prstDash val="solid"/>
              <a:miter lim="800000"/>
              <a:headEnd len="sm" w="sm" type="none"/>
              <a:tailEnd len="med" w="med" type="triangle"/>
            </a:ln>
          </p:spPr>
        </p:cxnSp>
        <p:cxnSp>
          <p:nvCxnSpPr>
            <p:cNvPr id="743" name="Google Shape;743;p12"/>
            <p:cNvCxnSpPr/>
            <p:nvPr/>
          </p:nvCxnSpPr>
          <p:spPr>
            <a:xfrm flipH="1">
              <a:off x="2652759" y="1387903"/>
              <a:ext cx="320040" cy="72615"/>
            </a:xfrm>
            <a:prstGeom prst="straightConnector1">
              <a:avLst/>
            </a:prstGeom>
            <a:noFill/>
            <a:ln cap="flat" cmpd="sng" w="83800">
              <a:solidFill>
                <a:schemeClr val="accent1"/>
              </a:solidFill>
              <a:prstDash val="solid"/>
              <a:miter lim="800000"/>
              <a:headEnd len="sm" w="sm" type="none"/>
              <a:tailEnd len="med" w="med" type="triangle"/>
            </a:ln>
          </p:spPr>
        </p:cxnSp>
        <p:cxnSp>
          <p:nvCxnSpPr>
            <p:cNvPr id="744" name="Google Shape;744;p12"/>
            <p:cNvCxnSpPr/>
            <p:nvPr/>
          </p:nvCxnSpPr>
          <p:spPr>
            <a:xfrm>
              <a:off x="1776408" y="1186426"/>
              <a:ext cx="1143000" cy="0"/>
            </a:xfrm>
            <a:prstGeom prst="straightConnector1">
              <a:avLst/>
            </a:prstGeom>
            <a:noFill/>
            <a:ln cap="flat" cmpd="sng" w="25400">
              <a:solidFill>
                <a:schemeClr val="accent1"/>
              </a:solidFill>
              <a:prstDash val="solid"/>
              <a:miter lim="800000"/>
              <a:headEnd len="med" w="med" type="triangle"/>
              <a:tailEnd len="med" w="med" type="triangle"/>
            </a:ln>
          </p:spPr>
        </p:cxnSp>
        <p:cxnSp>
          <p:nvCxnSpPr>
            <p:cNvPr id="745" name="Google Shape;745;p12"/>
            <p:cNvCxnSpPr>
              <a:stCxn id="725" idx="2"/>
              <a:endCxn id="734" idx="1"/>
            </p:cNvCxnSpPr>
            <p:nvPr/>
          </p:nvCxnSpPr>
          <p:spPr>
            <a:xfrm>
              <a:off x="1435221" y="1434511"/>
              <a:ext cx="549900" cy="604200"/>
            </a:xfrm>
            <a:prstGeom prst="straightConnector1">
              <a:avLst/>
            </a:prstGeom>
            <a:noFill/>
            <a:ln cap="flat" cmpd="sng" w="59675">
              <a:solidFill>
                <a:schemeClr val="accent1"/>
              </a:solidFill>
              <a:prstDash val="solid"/>
              <a:miter lim="800000"/>
              <a:headEnd len="sm" w="sm" type="none"/>
              <a:tailEnd len="med" w="med" type="triangle"/>
            </a:ln>
          </p:spPr>
        </p:cxnSp>
        <p:cxnSp>
          <p:nvCxnSpPr>
            <p:cNvPr id="746" name="Google Shape;746;p12"/>
            <p:cNvCxnSpPr>
              <a:stCxn id="731" idx="2"/>
              <a:endCxn id="734" idx="3"/>
            </p:cNvCxnSpPr>
            <p:nvPr/>
          </p:nvCxnSpPr>
          <p:spPr>
            <a:xfrm flipH="1">
              <a:off x="2678047" y="1434511"/>
              <a:ext cx="562200" cy="604200"/>
            </a:xfrm>
            <a:prstGeom prst="straightConnector1">
              <a:avLst/>
            </a:prstGeom>
            <a:noFill/>
            <a:ln cap="flat" cmpd="sng" w="25400">
              <a:solidFill>
                <a:schemeClr val="accent1"/>
              </a:solidFill>
              <a:prstDash val="solid"/>
              <a:miter lim="800000"/>
              <a:headEnd len="sm" w="sm" type="none"/>
              <a:tailEnd len="med" w="med" type="triangl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3"/>
          <p:cNvSpPr txBox="1"/>
          <p:nvPr>
            <p:ph idx="1" type="body"/>
          </p:nvPr>
        </p:nvSpPr>
        <p:spPr>
          <a:xfrm>
            <a:off x="1663390" y="621292"/>
            <a:ext cx="9822365" cy="6013683"/>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rtl="0" algn="l">
              <a:lnSpc>
                <a:spcPct val="90000"/>
              </a:lnSpc>
              <a:spcBef>
                <a:spcPts val="0"/>
              </a:spcBef>
              <a:spcAft>
                <a:spcPts val="0"/>
              </a:spcAft>
              <a:buClr>
                <a:schemeClr val="dk1"/>
              </a:buClr>
              <a:buSzPct val="100000"/>
              <a:buChar char="•"/>
            </a:pPr>
            <a:r>
              <a:rPr lang="en-US" sz="7200"/>
              <a:t>Continuous temperature and soil moisture [Jeff]</a:t>
            </a:r>
            <a:endParaRPr/>
          </a:p>
          <a:p>
            <a:pPr indent="-228600" lvl="0" marL="228600" rtl="0" algn="l">
              <a:lnSpc>
                <a:spcPct val="90000"/>
              </a:lnSpc>
              <a:spcBef>
                <a:spcPts val="1000"/>
              </a:spcBef>
              <a:spcAft>
                <a:spcPts val="0"/>
              </a:spcAft>
              <a:buClr>
                <a:schemeClr val="dk1"/>
              </a:buClr>
              <a:buSzPct val="100000"/>
              <a:buChar char="•"/>
            </a:pPr>
            <a:r>
              <a:rPr lang="en-US" sz="7200"/>
              <a:t>Biomass and Productivity</a:t>
            </a:r>
            <a:endParaRPr/>
          </a:p>
          <a:p>
            <a:pPr indent="-228600" lvl="0" marL="228600" rtl="0" algn="l">
              <a:lnSpc>
                <a:spcPct val="90000"/>
              </a:lnSpc>
              <a:spcBef>
                <a:spcPts val="1000"/>
              </a:spcBef>
              <a:spcAft>
                <a:spcPts val="0"/>
              </a:spcAft>
              <a:buClr>
                <a:schemeClr val="dk1"/>
              </a:buClr>
              <a:buSzPct val="100000"/>
              <a:buChar char="•"/>
            </a:pPr>
            <a:r>
              <a:rPr lang="en-US" sz="7200"/>
              <a:t>Carbon allocation to roots (by depth) versus shoots</a:t>
            </a:r>
            <a:endParaRPr/>
          </a:p>
          <a:p>
            <a:pPr indent="-228600" lvl="0" marL="228600" rtl="0" algn="l">
              <a:lnSpc>
                <a:spcPct val="90000"/>
              </a:lnSpc>
              <a:spcBef>
                <a:spcPts val="1000"/>
              </a:spcBef>
              <a:spcAft>
                <a:spcPts val="0"/>
              </a:spcAft>
              <a:buClr>
                <a:schemeClr val="dk1"/>
              </a:buClr>
              <a:buSzPct val="100000"/>
              <a:buChar char="•"/>
            </a:pPr>
            <a:r>
              <a:rPr lang="en-US" sz="7200"/>
              <a:t>Root turnover [Peter?]</a:t>
            </a:r>
            <a:endParaRPr/>
          </a:p>
          <a:p>
            <a:pPr indent="-228600" lvl="0" marL="228600" rtl="0" algn="l">
              <a:lnSpc>
                <a:spcPct val="90000"/>
              </a:lnSpc>
              <a:spcBef>
                <a:spcPts val="1000"/>
              </a:spcBef>
              <a:spcAft>
                <a:spcPts val="0"/>
              </a:spcAft>
              <a:buClr>
                <a:schemeClr val="dk1"/>
              </a:buClr>
              <a:buSzPct val="100000"/>
              <a:buChar char="•"/>
            </a:pPr>
            <a:r>
              <a:rPr lang="en-US" sz="7200"/>
              <a:t>Soil C and N cycling (pools and fluxes) [Katie, Guopeng, Xinli]</a:t>
            </a:r>
            <a:endParaRPr/>
          </a:p>
          <a:p>
            <a:pPr indent="-228600" lvl="0" marL="228600" rtl="0" algn="l">
              <a:lnSpc>
                <a:spcPct val="90000"/>
              </a:lnSpc>
              <a:spcBef>
                <a:spcPts val="1000"/>
              </a:spcBef>
              <a:spcAft>
                <a:spcPts val="0"/>
              </a:spcAft>
              <a:buClr>
                <a:schemeClr val="dk1"/>
              </a:buClr>
              <a:buSzPct val="100000"/>
              <a:buChar char="•"/>
            </a:pPr>
            <a:r>
              <a:rPr lang="en-US" sz="7200"/>
              <a:t>Total belowground carbon allocation [Xinli, Katie, ?]</a:t>
            </a:r>
            <a:endParaRPr/>
          </a:p>
          <a:p>
            <a:pPr indent="-228600" lvl="0" marL="228600" rtl="0" algn="l">
              <a:lnSpc>
                <a:spcPct val="90000"/>
              </a:lnSpc>
              <a:spcBef>
                <a:spcPts val="1000"/>
              </a:spcBef>
              <a:spcAft>
                <a:spcPts val="0"/>
              </a:spcAft>
              <a:buClr>
                <a:schemeClr val="dk1"/>
              </a:buClr>
              <a:buSzPct val="100000"/>
              <a:buChar char="•"/>
            </a:pPr>
            <a:r>
              <a:rPr lang="en-US" sz="7200"/>
              <a:t>Complete C and N budgets [Mingkai, ?]</a:t>
            </a:r>
            <a:endParaRPr/>
          </a:p>
          <a:p>
            <a:pPr indent="-228600" lvl="0" marL="228600" rtl="0" algn="l">
              <a:lnSpc>
                <a:spcPct val="90000"/>
              </a:lnSpc>
              <a:spcBef>
                <a:spcPts val="1000"/>
              </a:spcBef>
              <a:spcAft>
                <a:spcPts val="0"/>
              </a:spcAft>
              <a:buClr>
                <a:schemeClr val="dk1"/>
              </a:buClr>
              <a:buSzPct val="100000"/>
              <a:buChar char="•"/>
            </a:pPr>
            <a:r>
              <a:rPr lang="en-US" sz="7200"/>
              <a:t>Modeling of C &amp; N cycles [Lei, Bill]</a:t>
            </a:r>
            <a:endParaRPr/>
          </a:p>
          <a:p>
            <a:pPr indent="-228600" lvl="0" marL="228600" rtl="0" algn="l">
              <a:lnSpc>
                <a:spcPct val="90000"/>
              </a:lnSpc>
              <a:spcBef>
                <a:spcPts val="1000"/>
              </a:spcBef>
              <a:spcAft>
                <a:spcPts val="0"/>
              </a:spcAft>
              <a:buClr>
                <a:schemeClr val="dk1"/>
              </a:buClr>
              <a:buSzPct val="100000"/>
              <a:buChar char="•"/>
            </a:pPr>
            <a:r>
              <a:rPr lang="en-US" sz="7200"/>
              <a:t>Traits of individual species and of entire plots [Liting and ??]</a:t>
            </a:r>
            <a:endParaRPr/>
          </a:p>
          <a:p>
            <a:pPr indent="-228600" lvl="0" marL="228600" rtl="0" algn="l">
              <a:lnSpc>
                <a:spcPct val="90000"/>
              </a:lnSpc>
              <a:spcBef>
                <a:spcPts val="1000"/>
              </a:spcBef>
              <a:spcAft>
                <a:spcPts val="0"/>
              </a:spcAft>
              <a:buClr>
                <a:schemeClr val="dk1"/>
              </a:buClr>
              <a:buSzPct val="100000"/>
              <a:buChar char="•"/>
            </a:pPr>
            <a:r>
              <a:rPr lang="en-US" sz="7200"/>
              <a:t>Diversity and composition [Peter]</a:t>
            </a:r>
            <a:endParaRPr/>
          </a:p>
          <a:p>
            <a:pPr indent="-228600" lvl="0" marL="228600" rtl="0" algn="l">
              <a:lnSpc>
                <a:spcPct val="90000"/>
              </a:lnSpc>
              <a:spcBef>
                <a:spcPts val="1000"/>
              </a:spcBef>
              <a:spcAft>
                <a:spcPts val="0"/>
              </a:spcAft>
              <a:buClr>
                <a:schemeClr val="dk1"/>
              </a:buClr>
              <a:buSzPct val="100000"/>
              <a:buChar char="•"/>
            </a:pPr>
            <a:r>
              <a:rPr lang="en-US" sz="7200"/>
              <a:t>Stability across treatments and time [Qianna]</a:t>
            </a:r>
            <a:endParaRPr/>
          </a:p>
          <a:p>
            <a:pPr indent="-228600" lvl="0" marL="228600" rtl="0" algn="l">
              <a:lnSpc>
                <a:spcPct val="90000"/>
              </a:lnSpc>
              <a:spcBef>
                <a:spcPts val="1000"/>
              </a:spcBef>
              <a:spcAft>
                <a:spcPts val="0"/>
              </a:spcAft>
              <a:buClr>
                <a:schemeClr val="dk1"/>
              </a:buClr>
              <a:buSzPct val="100000"/>
              <a:buChar char="•"/>
            </a:pPr>
            <a:r>
              <a:rPr lang="en-US" sz="7200"/>
              <a:t>Linking traits, communities and ecosystem responses [??]</a:t>
            </a:r>
            <a:endParaRPr/>
          </a:p>
          <a:p>
            <a:pPr indent="-228600" lvl="0" marL="228600" rtl="0" algn="l">
              <a:lnSpc>
                <a:spcPct val="90000"/>
              </a:lnSpc>
              <a:spcBef>
                <a:spcPts val="1000"/>
              </a:spcBef>
              <a:spcAft>
                <a:spcPts val="0"/>
              </a:spcAft>
              <a:buClr>
                <a:schemeClr val="dk1"/>
              </a:buClr>
              <a:buSzPct val="100000"/>
              <a:buChar char="•"/>
            </a:pPr>
            <a:r>
              <a:rPr lang="en-US" sz="7200"/>
              <a:t>Ecological acclimation [Kara]</a:t>
            </a:r>
            <a:endParaRPr/>
          </a:p>
          <a:p>
            <a:pPr indent="-228600" lvl="0" marL="228600" rtl="0" algn="l">
              <a:lnSpc>
                <a:spcPct val="90000"/>
              </a:lnSpc>
              <a:spcBef>
                <a:spcPts val="1000"/>
              </a:spcBef>
              <a:spcAft>
                <a:spcPts val="0"/>
              </a:spcAft>
              <a:buClr>
                <a:schemeClr val="dk1"/>
              </a:buClr>
              <a:buSzPct val="100000"/>
              <a:buChar char="•"/>
            </a:pPr>
            <a:r>
              <a:rPr lang="en-US" sz="7200"/>
              <a:t>Modeling of plant community composition [????]</a:t>
            </a:r>
            <a:endParaRPr/>
          </a:p>
          <a:p>
            <a:pPr indent="-228600" lvl="0" marL="228600" rtl="0" algn="l">
              <a:lnSpc>
                <a:spcPct val="90000"/>
              </a:lnSpc>
              <a:spcBef>
                <a:spcPts val="1000"/>
              </a:spcBef>
              <a:spcAft>
                <a:spcPts val="0"/>
              </a:spcAft>
              <a:buClr>
                <a:schemeClr val="dk1"/>
              </a:buClr>
              <a:buSzPct val="100000"/>
              <a:buChar char="•"/>
            </a:pPr>
            <a:r>
              <a:rPr lang="en-US" sz="7200"/>
              <a:t>C3 vs C4 ecophys leaf to stand [Sarah R]</a:t>
            </a:r>
            <a:endParaRPr/>
          </a:p>
          <a:p>
            <a:pPr indent="-228600" lvl="0" marL="228600" rtl="0" algn="l">
              <a:lnSpc>
                <a:spcPct val="90000"/>
              </a:lnSpc>
              <a:spcBef>
                <a:spcPts val="1000"/>
              </a:spcBef>
              <a:spcAft>
                <a:spcPts val="0"/>
              </a:spcAft>
              <a:buClr>
                <a:schemeClr val="dk1"/>
              </a:buClr>
              <a:buSzPct val="100000"/>
              <a:buChar char="•"/>
            </a:pPr>
            <a:r>
              <a:rPr lang="en-US" sz="7200"/>
              <a:t>Spectral data [Forest]</a:t>
            </a:r>
            <a:endParaRPr/>
          </a:p>
          <a:p>
            <a:pPr indent="-228600" lvl="0" marL="228600" rtl="0" algn="l">
              <a:lnSpc>
                <a:spcPct val="90000"/>
              </a:lnSpc>
              <a:spcBef>
                <a:spcPts val="1000"/>
              </a:spcBef>
              <a:spcAft>
                <a:spcPts val="0"/>
              </a:spcAft>
              <a:buClr>
                <a:schemeClr val="dk1"/>
              </a:buClr>
              <a:buSzPct val="100000"/>
              <a:buChar char="•"/>
            </a:pPr>
            <a:r>
              <a:rPr lang="en-US" sz="7200"/>
              <a:t>Reproductive data [?]</a:t>
            </a:r>
            <a:endParaRPr/>
          </a:p>
          <a:p>
            <a:pPr indent="-228600" lvl="0" marL="228600" rtl="0" algn="l">
              <a:lnSpc>
                <a:spcPct val="90000"/>
              </a:lnSpc>
              <a:spcBef>
                <a:spcPts val="1000"/>
              </a:spcBef>
              <a:spcAft>
                <a:spcPts val="0"/>
              </a:spcAft>
              <a:buClr>
                <a:schemeClr val="dk1"/>
              </a:buClr>
              <a:buSzPct val="100000"/>
              <a:buChar char="•"/>
            </a:pPr>
            <a:r>
              <a:rPr lang="en-US" sz="7200"/>
              <a:t>Spatial patterns [324 cells per plot] plant cover &amp; composition [?]</a:t>
            </a:r>
            <a:endParaRPr/>
          </a:p>
          <a:p>
            <a:pPr indent="-228600" lvl="0" marL="228600" rtl="0" algn="l">
              <a:lnSpc>
                <a:spcPct val="90000"/>
              </a:lnSpc>
              <a:spcBef>
                <a:spcPts val="1000"/>
              </a:spcBef>
              <a:spcAft>
                <a:spcPts val="0"/>
              </a:spcAft>
              <a:buClr>
                <a:schemeClr val="dk1"/>
              </a:buClr>
              <a:buSzPct val="100000"/>
              <a:buChar char="•"/>
            </a:pPr>
            <a:r>
              <a:rPr lang="en-US" sz="7200"/>
              <a:t>Soil microbiome [J Zhou group, OK &amp; ??]</a:t>
            </a:r>
            <a:endParaRPr/>
          </a:p>
          <a:p>
            <a:pPr indent="-190500" lvl="0" marL="228600" rtl="0" algn="l">
              <a:lnSpc>
                <a:spcPct val="90000"/>
              </a:lnSpc>
              <a:spcBef>
                <a:spcPts val="1000"/>
              </a:spcBef>
              <a:spcAft>
                <a:spcPts val="0"/>
              </a:spcAft>
              <a:buClr>
                <a:schemeClr val="dk1"/>
              </a:buClr>
              <a:buSzPct val="100000"/>
              <a:buNone/>
            </a:pPr>
            <a:r>
              <a:t/>
            </a:r>
            <a:endParaRPr sz="2400"/>
          </a:p>
        </p:txBody>
      </p:sp>
      <p:sp>
        <p:nvSpPr>
          <p:cNvPr id="752" name="Google Shape;752;p13"/>
          <p:cNvSpPr txBox="1"/>
          <p:nvPr/>
        </p:nvSpPr>
        <p:spPr>
          <a:xfrm>
            <a:off x="156117" y="133815"/>
            <a:ext cx="67623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Topics/Papers (all below are “impacts of 4 global change factors on…”)</a:t>
            </a:r>
            <a:endParaRPr/>
          </a:p>
        </p:txBody>
      </p:sp>
      <p:sp>
        <p:nvSpPr>
          <p:cNvPr id="753" name="Google Shape;753;p13"/>
          <p:cNvSpPr txBox="1"/>
          <p:nvPr/>
        </p:nvSpPr>
        <p:spPr>
          <a:xfrm>
            <a:off x="8586921" y="2710925"/>
            <a:ext cx="3536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chemeClr val="dk1"/>
                </a:solidFill>
                <a:latin typeface="Calibri"/>
                <a:ea typeface="Calibri"/>
                <a:cs typeface="Calibri"/>
                <a:sym typeface="Calibri"/>
              </a:rPr>
              <a:t>develop 3-6 working groups?</a:t>
            </a:r>
            <a:endParaRPr b="1"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30389665d06_0_0"/>
          <p:cNvSpPr txBox="1"/>
          <p:nvPr>
            <p:ph type="title"/>
          </p:nvPr>
        </p:nvSpPr>
        <p:spPr>
          <a:xfrm>
            <a:off x="1082125" y="3507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Examples of what some are already doing!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g30389665d06_0_27"/>
          <p:cNvPicPr preferRelativeResize="0"/>
          <p:nvPr/>
        </p:nvPicPr>
        <p:blipFill>
          <a:blip r:embed="rId3">
            <a:alphaModFix/>
          </a:blip>
          <a:stretch>
            <a:fillRect/>
          </a:stretch>
        </p:blipFill>
        <p:spPr>
          <a:xfrm>
            <a:off x="152400" y="152400"/>
            <a:ext cx="11763430" cy="655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30389665d06_0_33"/>
          <p:cNvSpPr/>
          <p:nvPr/>
        </p:nvSpPr>
        <p:spPr>
          <a:xfrm>
            <a:off x="5845371" y="2958087"/>
            <a:ext cx="6248700" cy="3803700"/>
          </a:xfrm>
          <a:prstGeom prst="roundRect">
            <a:avLst>
              <a:gd fmla="val 3453" name="adj"/>
            </a:avLst>
          </a:prstGeom>
          <a:solidFill>
            <a:schemeClr val="lt1"/>
          </a:solidFill>
          <a:ln cap="flat" cmpd="sng" w="19050">
            <a:solidFill>
              <a:srgbClr val="1F5C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2" name="Google Shape;772;g30389665d06_0_33"/>
          <p:cNvSpPr/>
          <p:nvPr/>
        </p:nvSpPr>
        <p:spPr>
          <a:xfrm>
            <a:off x="5819667" y="96253"/>
            <a:ext cx="6256800" cy="2765700"/>
          </a:xfrm>
          <a:prstGeom prst="roundRect">
            <a:avLst>
              <a:gd fmla="val 3453" name="adj"/>
            </a:avLst>
          </a:prstGeom>
          <a:solidFill>
            <a:schemeClr val="lt1"/>
          </a:solidFill>
          <a:ln cap="flat" cmpd="sng" w="19050">
            <a:solidFill>
              <a:srgbClr val="3A7D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3" name="Google Shape;773;g30389665d06_0_33"/>
          <p:cNvSpPr/>
          <p:nvPr/>
        </p:nvSpPr>
        <p:spPr>
          <a:xfrm>
            <a:off x="115503" y="96253"/>
            <a:ext cx="5669400" cy="4032900"/>
          </a:xfrm>
          <a:prstGeom prst="roundRect">
            <a:avLst>
              <a:gd fmla="val 3453" name="adj"/>
            </a:avLst>
          </a:prstGeom>
          <a:solidFill>
            <a:schemeClr val="lt1"/>
          </a:solidFill>
          <a:ln cap="flat" cmpd="sng" w="19050">
            <a:solidFill>
              <a:srgbClr val="7F3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4" name="Google Shape;774;g30389665d06_0_33"/>
          <p:cNvSpPr txBox="1"/>
          <p:nvPr/>
        </p:nvSpPr>
        <p:spPr>
          <a:xfrm>
            <a:off x="171180" y="186032"/>
            <a:ext cx="1888500" cy="193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Mechanisms for the increasing success of C</a:t>
            </a:r>
            <a:r>
              <a:rPr baseline="-25000" lang="en-US" sz="2400">
                <a:solidFill>
                  <a:schemeClr val="dk1"/>
                </a:solidFill>
                <a:latin typeface="Arial"/>
                <a:ea typeface="Arial"/>
                <a:cs typeface="Arial"/>
                <a:sym typeface="Arial"/>
              </a:rPr>
              <a:t>4</a:t>
            </a:r>
            <a:r>
              <a:rPr lang="en-US" sz="2400">
                <a:solidFill>
                  <a:schemeClr val="dk1"/>
                </a:solidFill>
                <a:latin typeface="Arial"/>
                <a:ea typeface="Arial"/>
                <a:cs typeface="Arial"/>
                <a:sym typeface="Arial"/>
              </a:rPr>
              <a:t> grasses</a:t>
            </a:r>
            <a:endParaRPr/>
          </a:p>
        </p:txBody>
      </p:sp>
      <p:sp>
        <p:nvSpPr>
          <p:cNvPr id="775" name="Google Shape;775;g30389665d06_0_33"/>
          <p:cNvSpPr/>
          <p:nvPr/>
        </p:nvSpPr>
        <p:spPr>
          <a:xfrm>
            <a:off x="115503" y="4215865"/>
            <a:ext cx="5669400" cy="2545800"/>
          </a:xfrm>
          <a:prstGeom prst="roundRect">
            <a:avLst>
              <a:gd fmla="val 3453" name="adj"/>
            </a:avLst>
          </a:prstGeom>
          <a:solidFill>
            <a:schemeClr val="lt1"/>
          </a:solidFill>
          <a:ln cap="flat" cmpd="sng" w="19050">
            <a:solidFill>
              <a:srgbClr val="78206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6" name="Google Shape;776;g30389665d06_0_33"/>
          <p:cNvSpPr txBox="1"/>
          <p:nvPr/>
        </p:nvSpPr>
        <p:spPr>
          <a:xfrm>
            <a:off x="5893437" y="3022549"/>
            <a:ext cx="2278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3. Responses in TeRaCON</a:t>
            </a:r>
            <a:endParaRPr sz="1400">
              <a:solidFill>
                <a:schemeClr val="dk1"/>
              </a:solidFill>
              <a:latin typeface="Arial"/>
              <a:ea typeface="Arial"/>
              <a:cs typeface="Arial"/>
              <a:sym typeface="Arial"/>
            </a:endParaRPr>
          </a:p>
        </p:txBody>
      </p:sp>
      <p:sp>
        <p:nvSpPr>
          <p:cNvPr id="777" name="Google Shape;777;g30389665d06_0_33"/>
          <p:cNvSpPr txBox="1"/>
          <p:nvPr/>
        </p:nvSpPr>
        <p:spPr>
          <a:xfrm>
            <a:off x="5864971" y="179545"/>
            <a:ext cx="1476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2.Exploring drivers</a:t>
            </a:r>
            <a:endParaRPr/>
          </a:p>
        </p:txBody>
      </p:sp>
      <p:sp>
        <p:nvSpPr>
          <p:cNvPr id="778" name="Google Shape;778;g30389665d06_0_33"/>
          <p:cNvSpPr txBox="1"/>
          <p:nvPr/>
        </p:nvSpPr>
        <p:spPr>
          <a:xfrm>
            <a:off x="122647" y="4289955"/>
            <a:ext cx="13788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 Species Distribution Models</a:t>
            </a:r>
            <a:endParaRPr/>
          </a:p>
        </p:txBody>
      </p:sp>
      <p:pic>
        <p:nvPicPr>
          <p:cNvPr id="779" name="Google Shape;779;g30389665d06_0_33"/>
          <p:cNvPicPr preferRelativeResize="0"/>
          <p:nvPr/>
        </p:nvPicPr>
        <p:blipFill rotWithShape="1">
          <a:blip r:embed="rId3">
            <a:alphaModFix/>
          </a:blip>
          <a:srcRect b="0" l="0" r="0" t="0"/>
          <a:stretch/>
        </p:blipFill>
        <p:spPr>
          <a:xfrm>
            <a:off x="2241858" y="379248"/>
            <a:ext cx="3443502" cy="3600025"/>
          </a:xfrm>
          <a:prstGeom prst="rect">
            <a:avLst/>
          </a:prstGeom>
          <a:noFill/>
          <a:ln>
            <a:noFill/>
          </a:ln>
        </p:spPr>
      </p:pic>
      <p:pic>
        <p:nvPicPr>
          <p:cNvPr id="780" name="Google Shape;780;g30389665d06_0_33"/>
          <p:cNvPicPr preferRelativeResize="0"/>
          <p:nvPr/>
        </p:nvPicPr>
        <p:blipFill rotWithShape="1">
          <a:blip r:embed="rId4">
            <a:alphaModFix/>
          </a:blip>
          <a:srcRect b="14588" l="0" r="0" t="0"/>
          <a:stretch/>
        </p:blipFill>
        <p:spPr>
          <a:xfrm>
            <a:off x="1274926" y="4283468"/>
            <a:ext cx="4386516" cy="2388501"/>
          </a:xfrm>
          <a:prstGeom prst="rect">
            <a:avLst/>
          </a:prstGeom>
          <a:noFill/>
          <a:ln>
            <a:noFill/>
          </a:ln>
        </p:spPr>
      </p:pic>
      <p:grpSp>
        <p:nvGrpSpPr>
          <p:cNvPr id="781" name="Google Shape;781;g30389665d06_0_33"/>
          <p:cNvGrpSpPr/>
          <p:nvPr/>
        </p:nvGrpSpPr>
        <p:grpSpPr>
          <a:xfrm>
            <a:off x="257726" y="4911954"/>
            <a:ext cx="738229" cy="733037"/>
            <a:chOff x="3937851" y="2138709"/>
            <a:chExt cx="1298100" cy="1298100"/>
          </a:xfrm>
        </p:grpSpPr>
        <p:sp>
          <p:nvSpPr>
            <p:cNvPr id="782" name="Google Shape;782;g30389665d06_0_33"/>
            <p:cNvSpPr/>
            <p:nvPr/>
          </p:nvSpPr>
          <p:spPr>
            <a:xfrm>
              <a:off x="3937851" y="2138709"/>
              <a:ext cx="1298100" cy="1298100"/>
            </a:xfrm>
            <a:prstGeom prst="ellipse">
              <a:avLst/>
            </a:prstGeom>
            <a:solidFill>
              <a:srgbClr val="CFC500"/>
            </a:solidFill>
            <a:ln>
              <a:noFill/>
            </a:ln>
            <a:effectLst>
              <a:outerShdw blurRad="50800" rotWithShape="0" algn="ctr" dir="5400000" dist="50800">
                <a:schemeClr val="lt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783" name="Google Shape;783;g30389665d06_0_33"/>
            <p:cNvSpPr txBox="1"/>
            <p:nvPr/>
          </p:nvSpPr>
          <p:spPr>
            <a:xfrm>
              <a:off x="4127953" y="2328811"/>
              <a:ext cx="918000" cy="918000"/>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Temp</a:t>
              </a:r>
              <a:endParaRPr/>
            </a:p>
          </p:txBody>
        </p:sp>
      </p:grpSp>
      <p:grpSp>
        <p:nvGrpSpPr>
          <p:cNvPr id="784" name="Google Shape;784;g30389665d06_0_33"/>
          <p:cNvGrpSpPr/>
          <p:nvPr/>
        </p:nvGrpSpPr>
        <p:grpSpPr>
          <a:xfrm>
            <a:off x="305254" y="5470217"/>
            <a:ext cx="738229" cy="733037"/>
            <a:chOff x="1970165" y="4106396"/>
            <a:chExt cx="1298100" cy="1298100"/>
          </a:xfrm>
        </p:grpSpPr>
        <p:sp>
          <p:nvSpPr>
            <p:cNvPr id="785" name="Google Shape;785;g30389665d06_0_33"/>
            <p:cNvSpPr/>
            <p:nvPr/>
          </p:nvSpPr>
          <p:spPr>
            <a:xfrm>
              <a:off x="1970165" y="4106396"/>
              <a:ext cx="1298100" cy="1298100"/>
            </a:xfrm>
            <a:prstGeom prst="ellipse">
              <a:avLst/>
            </a:prstGeom>
            <a:solidFill>
              <a:srgbClr val="4892DC"/>
            </a:solidFill>
            <a:ln>
              <a:noFill/>
            </a:ln>
            <a:effectLst>
              <a:outerShdw blurRad="50800" rotWithShape="0" algn="ctr" dir="5400000" dist="50800">
                <a:schemeClr val="lt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786" name="Google Shape;786;g30389665d06_0_33"/>
            <p:cNvSpPr txBox="1"/>
            <p:nvPr/>
          </p:nvSpPr>
          <p:spPr>
            <a:xfrm>
              <a:off x="2160267" y="4296498"/>
              <a:ext cx="918000" cy="918000"/>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Water</a:t>
              </a:r>
              <a:endParaRPr/>
            </a:p>
          </p:txBody>
        </p:sp>
      </p:grpSp>
      <p:pic>
        <p:nvPicPr>
          <p:cNvPr id="787" name="Google Shape;787;g30389665d06_0_33"/>
          <p:cNvPicPr preferRelativeResize="0"/>
          <p:nvPr/>
        </p:nvPicPr>
        <p:blipFill rotWithShape="1">
          <a:blip r:embed="rId4">
            <a:alphaModFix/>
          </a:blip>
          <a:srcRect b="0" l="35622" r="35816" t="87162"/>
          <a:stretch/>
        </p:blipFill>
        <p:spPr>
          <a:xfrm>
            <a:off x="4438834" y="4589796"/>
            <a:ext cx="1103328" cy="316157"/>
          </a:xfrm>
          <a:prstGeom prst="rect">
            <a:avLst/>
          </a:prstGeom>
          <a:noFill/>
          <a:ln>
            <a:noFill/>
          </a:ln>
        </p:spPr>
      </p:pic>
      <p:pic>
        <p:nvPicPr>
          <p:cNvPr id="788" name="Google Shape;788;g30389665d06_0_33"/>
          <p:cNvPicPr preferRelativeResize="0"/>
          <p:nvPr/>
        </p:nvPicPr>
        <p:blipFill rotWithShape="1">
          <a:blip r:embed="rId5">
            <a:alphaModFix/>
          </a:blip>
          <a:srcRect b="50000" l="0" r="49879" t="0"/>
          <a:stretch/>
        </p:blipFill>
        <p:spPr>
          <a:xfrm>
            <a:off x="6954151" y="179545"/>
            <a:ext cx="2464224" cy="2458300"/>
          </a:xfrm>
          <a:prstGeom prst="rect">
            <a:avLst/>
          </a:prstGeom>
          <a:noFill/>
          <a:ln>
            <a:noFill/>
          </a:ln>
        </p:spPr>
      </p:pic>
      <p:grpSp>
        <p:nvGrpSpPr>
          <p:cNvPr id="789" name="Google Shape;789;g30389665d06_0_33"/>
          <p:cNvGrpSpPr/>
          <p:nvPr/>
        </p:nvGrpSpPr>
        <p:grpSpPr>
          <a:xfrm>
            <a:off x="7369776" y="288743"/>
            <a:ext cx="580770" cy="617896"/>
            <a:chOff x="3937851" y="2138709"/>
            <a:chExt cx="1298100" cy="1298100"/>
          </a:xfrm>
        </p:grpSpPr>
        <p:sp>
          <p:nvSpPr>
            <p:cNvPr id="790" name="Google Shape;790;g30389665d06_0_33"/>
            <p:cNvSpPr/>
            <p:nvPr/>
          </p:nvSpPr>
          <p:spPr>
            <a:xfrm>
              <a:off x="3937851" y="2138709"/>
              <a:ext cx="1298100" cy="1298100"/>
            </a:xfrm>
            <a:prstGeom prst="ellipse">
              <a:avLst/>
            </a:prstGeom>
            <a:solidFill>
              <a:srgbClr val="CFC500"/>
            </a:solidFill>
            <a:ln>
              <a:noFill/>
            </a:ln>
            <a:effectLst>
              <a:outerShdw blurRad="50800" rotWithShape="0" algn="ctr" dir="5400000" dist="50800">
                <a:schemeClr val="lt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lt1"/>
                </a:solidFill>
                <a:latin typeface="Arial"/>
                <a:ea typeface="Arial"/>
                <a:cs typeface="Arial"/>
                <a:sym typeface="Arial"/>
              </a:endParaRPr>
            </a:p>
          </p:txBody>
        </p:sp>
        <p:sp>
          <p:nvSpPr>
            <p:cNvPr id="791" name="Google Shape;791;g30389665d06_0_33"/>
            <p:cNvSpPr txBox="1"/>
            <p:nvPr/>
          </p:nvSpPr>
          <p:spPr>
            <a:xfrm>
              <a:off x="4127953" y="2328811"/>
              <a:ext cx="918000" cy="918000"/>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lt1"/>
                </a:buClr>
                <a:buSzPts val="1100"/>
                <a:buFont typeface="Arial"/>
                <a:buNone/>
              </a:pPr>
              <a:r>
                <a:rPr lang="en-US" sz="1100">
                  <a:solidFill>
                    <a:schemeClr val="lt1"/>
                  </a:solidFill>
                  <a:latin typeface="Arial"/>
                  <a:ea typeface="Arial"/>
                  <a:cs typeface="Arial"/>
                  <a:sym typeface="Arial"/>
                </a:rPr>
                <a:t>Temp</a:t>
              </a:r>
              <a:endParaRPr/>
            </a:p>
          </p:txBody>
        </p:sp>
      </p:grpSp>
      <p:pic>
        <p:nvPicPr>
          <p:cNvPr id="792" name="Google Shape;792;g30389665d06_0_33"/>
          <p:cNvPicPr preferRelativeResize="0"/>
          <p:nvPr/>
        </p:nvPicPr>
        <p:blipFill rotWithShape="1">
          <a:blip r:embed="rId5">
            <a:alphaModFix/>
          </a:blip>
          <a:srcRect b="0" l="50199" r="0" t="50000"/>
          <a:stretch/>
        </p:blipFill>
        <p:spPr>
          <a:xfrm>
            <a:off x="9531892" y="179545"/>
            <a:ext cx="2464224" cy="2474076"/>
          </a:xfrm>
          <a:prstGeom prst="rect">
            <a:avLst/>
          </a:prstGeom>
          <a:noFill/>
          <a:ln>
            <a:noFill/>
          </a:ln>
        </p:spPr>
      </p:pic>
      <p:grpSp>
        <p:nvGrpSpPr>
          <p:cNvPr id="793" name="Google Shape;793;g30389665d06_0_33"/>
          <p:cNvGrpSpPr/>
          <p:nvPr/>
        </p:nvGrpSpPr>
        <p:grpSpPr>
          <a:xfrm>
            <a:off x="9974943" y="1602085"/>
            <a:ext cx="595568" cy="602189"/>
            <a:chOff x="1970165" y="4106396"/>
            <a:chExt cx="1298100" cy="1298100"/>
          </a:xfrm>
        </p:grpSpPr>
        <p:sp>
          <p:nvSpPr>
            <p:cNvPr id="794" name="Google Shape;794;g30389665d06_0_33"/>
            <p:cNvSpPr/>
            <p:nvPr/>
          </p:nvSpPr>
          <p:spPr>
            <a:xfrm>
              <a:off x="1970165" y="4106396"/>
              <a:ext cx="1298100" cy="1298100"/>
            </a:xfrm>
            <a:prstGeom prst="ellipse">
              <a:avLst/>
            </a:prstGeom>
            <a:solidFill>
              <a:srgbClr val="4892DC"/>
            </a:solidFill>
            <a:ln>
              <a:noFill/>
            </a:ln>
            <a:effectLst>
              <a:outerShdw blurRad="50800" rotWithShape="0" algn="ctr" dir="5400000" dist="50800">
                <a:schemeClr val="lt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lt1"/>
                </a:solidFill>
                <a:latin typeface="Arial"/>
                <a:ea typeface="Arial"/>
                <a:cs typeface="Arial"/>
                <a:sym typeface="Arial"/>
              </a:endParaRPr>
            </a:p>
          </p:txBody>
        </p:sp>
        <p:sp>
          <p:nvSpPr>
            <p:cNvPr id="795" name="Google Shape;795;g30389665d06_0_33"/>
            <p:cNvSpPr txBox="1"/>
            <p:nvPr/>
          </p:nvSpPr>
          <p:spPr>
            <a:xfrm>
              <a:off x="2160267" y="4296498"/>
              <a:ext cx="918000" cy="918000"/>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lt1"/>
                </a:buClr>
                <a:buSzPts val="1100"/>
                <a:buFont typeface="Arial"/>
                <a:buNone/>
              </a:pPr>
              <a:r>
                <a:rPr lang="en-US" sz="1100">
                  <a:solidFill>
                    <a:schemeClr val="lt1"/>
                  </a:solidFill>
                  <a:latin typeface="Arial"/>
                  <a:ea typeface="Arial"/>
                  <a:cs typeface="Arial"/>
                  <a:sym typeface="Arial"/>
                </a:rPr>
                <a:t>Water</a:t>
              </a:r>
              <a:endParaRPr/>
            </a:p>
          </p:txBody>
        </p:sp>
      </p:grpSp>
      <p:pic>
        <p:nvPicPr>
          <p:cNvPr descr="A screenshot of a graph&#10;&#10;Description automatically generated" id="796" name="Google Shape;796;g30389665d06_0_33"/>
          <p:cNvPicPr preferRelativeResize="0"/>
          <p:nvPr/>
        </p:nvPicPr>
        <p:blipFill rotWithShape="1">
          <a:blip r:embed="rId6">
            <a:alphaModFix/>
          </a:blip>
          <a:srcRect b="0" l="0" r="0" t="0"/>
          <a:stretch/>
        </p:blipFill>
        <p:spPr>
          <a:xfrm>
            <a:off x="5974538" y="3489146"/>
            <a:ext cx="5883462" cy="3199774"/>
          </a:xfrm>
          <a:prstGeom prst="rect">
            <a:avLst/>
          </a:prstGeom>
          <a:noFill/>
          <a:ln>
            <a:noFill/>
          </a:ln>
        </p:spPr>
      </p:pic>
      <p:sp>
        <p:nvSpPr>
          <p:cNvPr id="797" name="Google Shape;797;g30389665d06_0_33"/>
          <p:cNvSpPr txBox="1"/>
          <p:nvPr/>
        </p:nvSpPr>
        <p:spPr>
          <a:xfrm>
            <a:off x="197235" y="3398793"/>
            <a:ext cx="1476300" cy="5541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Sarah Raubenheimer</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Peter Reich</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Artur Stefanski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30389665d06_0_139"/>
          <p:cNvSpPr/>
          <p:nvPr/>
        </p:nvSpPr>
        <p:spPr>
          <a:xfrm>
            <a:off x="115502" y="96254"/>
            <a:ext cx="11973900" cy="1694100"/>
          </a:xfrm>
          <a:prstGeom prst="roundRect">
            <a:avLst>
              <a:gd fmla="val 3453"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4" name="Google Shape;804;g30389665d06_0_139"/>
          <p:cNvSpPr txBox="1"/>
          <p:nvPr/>
        </p:nvSpPr>
        <p:spPr>
          <a:xfrm>
            <a:off x="171179" y="186032"/>
            <a:ext cx="11918100" cy="200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Soil biogeochemical responses to interactive global change with the Community Land Model (CLM)</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rPr>
              <a:t>Katie Rocci, Will Wieder, Peter Reich</a:t>
            </a:r>
            <a:endParaRPr sz="1600">
              <a:solidFill>
                <a:schemeClr val="dk1"/>
              </a:solidFill>
            </a:endParaRPr>
          </a:p>
          <a:p>
            <a:pPr indent="0" lvl="0" marL="0" marR="0" rtl="0" algn="ctr">
              <a:spcBef>
                <a:spcPts val="0"/>
              </a:spcBef>
              <a:spcAft>
                <a:spcPts val="0"/>
              </a:spcAft>
              <a:buNone/>
            </a:pPr>
            <a:r>
              <a:t/>
            </a:r>
            <a:endParaRPr sz="1600">
              <a:solidFill>
                <a:schemeClr val="dk1"/>
              </a:solidFill>
              <a:latin typeface="Arial"/>
              <a:ea typeface="Arial"/>
              <a:cs typeface="Arial"/>
              <a:sym typeface="Arial"/>
            </a:endParaRPr>
          </a:p>
          <a:p>
            <a:pPr indent="0" lvl="0" marL="0" marR="0" rtl="0" algn="ctr">
              <a:spcBef>
                <a:spcPts val="0"/>
              </a:spcBef>
              <a:spcAft>
                <a:spcPts val="0"/>
              </a:spcAft>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500"/>
              <a:buFont typeface="Arial"/>
              <a:buChar char="•"/>
            </a:pPr>
            <a:r>
              <a:rPr lang="en-US" sz="1500">
                <a:solidFill>
                  <a:schemeClr val="dk1"/>
                </a:solidFill>
                <a:latin typeface="Arial"/>
                <a:ea typeface="Arial"/>
                <a:cs typeface="Arial"/>
                <a:sym typeface="Arial"/>
              </a:rPr>
              <a:t>Calibrate CLM with two different soil models for Cedar Creek</a:t>
            </a:r>
            <a:endParaRPr/>
          </a:p>
          <a:p>
            <a:pPr indent="-285750" lvl="0" marL="285750" marR="0" rtl="0" algn="l">
              <a:spcBef>
                <a:spcPts val="0"/>
              </a:spcBef>
              <a:spcAft>
                <a:spcPts val="0"/>
              </a:spcAft>
              <a:buClr>
                <a:schemeClr val="dk1"/>
              </a:buClr>
              <a:buSzPts val="1500"/>
              <a:buFont typeface="Arial"/>
              <a:buChar char="•"/>
            </a:pPr>
            <a:r>
              <a:rPr lang="en-US" sz="1500">
                <a:solidFill>
                  <a:schemeClr val="dk1"/>
                </a:solidFill>
                <a:latin typeface="Arial"/>
                <a:ea typeface="Arial"/>
                <a:cs typeface="Arial"/>
                <a:sym typeface="Arial"/>
              </a:rPr>
              <a:t>Evaluate how well these models reproduces soil biogeochemical responses to warming and elevated CO2</a:t>
            </a:r>
            <a:endParaRPr/>
          </a:p>
          <a:p>
            <a:pPr indent="-285750" lvl="0" marL="285750" marR="0" rtl="0" algn="l">
              <a:spcBef>
                <a:spcPts val="0"/>
              </a:spcBef>
              <a:spcAft>
                <a:spcPts val="0"/>
              </a:spcAft>
              <a:buClr>
                <a:schemeClr val="dk1"/>
              </a:buClr>
              <a:buSzPts val="1500"/>
              <a:buFont typeface="Arial"/>
              <a:buChar char="•"/>
            </a:pPr>
            <a:r>
              <a:rPr lang="en-US" sz="1500">
                <a:solidFill>
                  <a:schemeClr val="dk1"/>
                </a:solidFill>
                <a:latin typeface="Arial"/>
                <a:ea typeface="Arial"/>
                <a:cs typeface="Arial"/>
                <a:sym typeface="Arial"/>
              </a:rPr>
              <a:t>Use the models to test whether some plant-microbe-soil interaction hypotheses can explain the observed soil BGC responses, like priming or exudation.</a:t>
            </a:r>
            <a:endParaRPr/>
          </a:p>
        </p:txBody>
      </p:sp>
      <p:pic>
        <p:nvPicPr>
          <p:cNvPr id="805" name="Google Shape;805;g30389665d06_0_139"/>
          <p:cNvPicPr preferRelativeResize="0"/>
          <p:nvPr/>
        </p:nvPicPr>
        <p:blipFill rotWithShape="1">
          <a:blip r:embed="rId3">
            <a:alphaModFix/>
          </a:blip>
          <a:srcRect b="59" l="823" r="0" t="0"/>
          <a:stretch/>
        </p:blipFill>
        <p:spPr>
          <a:xfrm>
            <a:off x="240632" y="1949803"/>
            <a:ext cx="8383600" cy="47221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30389665d06_1_6"/>
          <p:cNvSpPr txBox="1"/>
          <p:nvPr>
            <p:ph type="title"/>
          </p:nvPr>
        </p:nvSpPr>
        <p:spPr>
          <a:xfrm>
            <a:off x="415600" y="-16233"/>
            <a:ext cx="11360700" cy="1248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500"/>
              <a:buFont typeface="Arial"/>
              <a:buNone/>
            </a:pPr>
            <a:r>
              <a:rPr lang="en-US" sz="2700"/>
              <a:t>Plant functional trait responses to long-term elevated CO2 and nitrogen enrichment, and consequences on outcomes of species interactions</a:t>
            </a:r>
            <a:endParaRPr sz="2700"/>
          </a:p>
        </p:txBody>
      </p:sp>
      <p:sp>
        <p:nvSpPr>
          <p:cNvPr id="811" name="Google Shape;811;g30389665d06_1_6"/>
          <p:cNvSpPr txBox="1"/>
          <p:nvPr>
            <p:ph idx="1" type="body"/>
          </p:nvPr>
        </p:nvSpPr>
        <p:spPr>
          <a:xfrm>
            <a:off x="415600" y="1118300"/>
            <a:ext cx="5397900" cy="1598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b="1" lang="en-US" sz="1300">
                <a:solidFill>
                  <a:srgbClr val="595959"/>
                </a:solidFill>
              </a:rPr>
              <a:t>Datasets </a:t>
            </a:r>
            <a:endParaRPr b="1" sz="1300">
              <a:solidFill>
                <a:srgbClr val="595959"/>
              </a:solidFill>
            </a:endParaRPr>
          </a:p>
          <a:p>
            <a:pPr indent="-387350" lvl="0" marL="609600" marR="0" rtl="0" algn="l">
              <a:lnSpc>
                <a:spcPct val="115000"/>
              </a:lnSpc>
              <a:spcBef>
                <a:spcPts val="0"/>
              </a:spcBef>
              <a:spcAft>
                <a:spcPts val="0"/>
              </a:spcAft>
              <a:buClr>
                <a:srgbClr val="595959"/>
              </a:buClr>
              <a:buSzPts val="1300"/>
              <a:buChar char="•"/>
            </a:pPr>
            <a:r>
              <a:rPr lang="en-US" sz="1300">
                <a:solidFill>
                  <a:srgbClr val="595959"/>
                </a:solidFill>
              </a:rPr>
              <a:t>Trait measurement was conducted from monocultures (n=128) to 16-species plots (n=48) in the BioCON experiment in 2023</a:t>
            </a:r>
            <a:endParaRPr sz="1300">
              <a:solidFill>
                <a:srgbClr val="595959"/>
              </a:solidFill>
            </a:endParaRPr>
          </a:p>
          <a:p>
            <a:pPr indent="-387350" lvl="0" marL="609600" marR="0" rtl="0" algn="l">
              <a:lnSpc>
                <a:spcPct val="115000"/>
              </a:lnSpc>
              <a:spcBef>
                <a:spcPts val="0"/>
              </a:spcBef>
              <a:spcAft>
                <a:spcPts val="0"/>
              </a:spcAft>
              <a:buClr>
                <a:srgbClr val="595959"/>
              </a:buClr>
              <a:buSzPts val="1300"/>
              <a:buChar char="•"/>
            </a:pPr>
            <a:r>
              <a:rPr lang="en-US" sz="1300">
                <a:solidFill>
                  <a:srgbClr val="595959"/>
                </a:solidFill>
              </a:rPr>
              <a:t>two CO2 treatments (ambient, +180 ppm), </a:t>
            </a:r>
            <a:endParaRPr sz="1300">
              <a:solidFill>
                <a:srgbClr val="595959"/>
              </a:solidFill>
            </a:endParaRPr>
          </a:p>
          <a:p>
            <a:pPr indent="-387350" lvl="0" marL="609600" marR="0" rtl="0" algn="l">
              <a:lnSpc>
                <a:spcPct val="115000"/>
              </a:lnSpc>
              <a:spcBef>
                <a:spcPts val="0"/>
              </a:spcBef>
              <a:spcAft>
                <a:spcPts val="0"/>
              </a:spcAft>
              <a:buClr>
                <a:srgbClr val="595959"/>
              </a:buClr>
              <a:buSzPts val="1300"/>
              <a:buChar char="•"/>
            </a:pPr>
            <a:r>
              <a:rPr lang="en-US" sz="1300">
                <a:solidFill>
                  <a:srgbClr val="595959"/>
                </a:solidFill>
              </a:rPr>
              <a:t>two soil N treatments (ambient, +4 g N m−2 ⋅y−1)</a:t>
            </a:r>
            <a:endParaRPr sz="1300">
              <a:solidFill>
                <a:srgbClr val="595959"/>
              </a:solidFill>
            </a:endParaRPr>
          </a:p>
          <a:p>
            <a:pPr indent="-387350" lvl="0" marL="609600" marR="0" rtl="0" algn="l">
              <a:lnSpc>
                <a:spcPct val="115000"/>
              </a:lnSpc>
              <a:spcBef>
                <a:spcPts val="0"/>
              </a:spcBef>
              <a:spcAft>
                <a:spcPts val="0"/>
              </a:spcAft>
              <a:buClr>
                <a:srgbClr val="595959"/>
              </a:buClr>
              <a:buSzPts val="1300"/>
              <a:buChar char="•"/>
            </a:pPr>
            <a:r>
              <a:rPr lang="en-US" sz="1300">
                <a:solidFill>
                  <a:srgbClr val="595959"/>
                </a:solidFill>
              </a:rPr>
              <a:t>species richness gradient: 1, 4, 9, 16</a:t>
            </a:r>
            <a:endParaRPr sz="1300">
              <a:solidFill>
                <a:srgbClr val="595959"/>
              </a:solidFill>
            </a:endParaRPr>
          </a:p>
          <a:p>
            <a:pPr indent="-387350" lvl="0" marL="609600" marR="0" rtl="0" algn="l">
              <a:lnSpc>
                <a:spcPct val="115000"/>
              </a:lnSpc>
              <a:spcBef>
                <a:spcPts val="0"/>
              </a:spcBef>
              <a:spcAft>
                <a:spcPts val="0"/>
              </a:spcAft>
              <a:buClr>
                <a:srgbClr val="595959"/>
              </a:buClr>
              <a:buSzPts val="1300"/>
              <a:buChar char="•"/>
            </a:pPr>
            <a:r>
              <a:rPr lang="en-US" sz="1300">
                <a:solidFill>
                  <a:srgbClr val="595959"/>
                </a:solidFill>
              </a:rPr>
              <a:t>Also covers TeRaCON dominant species </a:t>
            </a:r>
            <a:endParaRPr sz="1300">
              <a:solidFill>
                <a:srgbClr val="595959"/>
              </a:solidFill>
            </a:endParaRPr>
          </a:p>
        </p:txBody>
      </p:sp>
      <p:sp>
        <p:nvSpPr>
          <p:cNvPr id="812" name="Google Shape;812;g30389665d06_1_6"/>
          <p:cNvSpPr/>
          <p:nvPr/>
        </p:nvSpPr>
        <p:spPr>
          <a:xfrm>
            <a:off x="400933" y="2851133"/>
            <a:ext cx="5397900" cy="39120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609600" rtl="0" algn="l">
              <a:spcBef>
                <a:spcPts val="0"/>
              </a:spcBef>
              <a:spcAft>
                <a:spcPts val="0"/>
              </a:spcAft>
              <a:buNone/>
            </a:pPr>
            <a:r>
              <a:t/>
            </a:r>
            <a:endParaRPr sz="1900">
              <a:highlight>
                <a:srgbClr val="B6D7A8"/>
              </a:highlight>
            </a:endParaRPr>
          </a:p>
        </p:txBody>
      </p:sp>
      <p:pic>
        <p:nvPicPr>
          <p:cNvPr id="813" name="Google Shape;813;g30389665d06_1_6"/>
          <p:cNvPicPr preferRelativeResize="0"/>
          <p:nvPr/>
        </p:nvPicPr>
        <p:blipFill>
          <a:blip r:embed="rId3">
            <a:alphaModFix/>
          </a:blip>
          <a:stretch>
            <a:fillRect/>
          </a:stretch>
        </p:blipFill>
        <p:spPr>
          <a:xfrm>
            <a:off x="434100" y="3996833"/>
            <a:ext cx="4421736" cy="2739335"/>
          </a:xfrm>
          <a:prstGeom prst="rect">
            <a:avLst/>
          </a:prstGeom>
          <a:noFill/>
          <a:ln>
            <a:noFill/>
          </a:ln>
        </p:spPr>
      </p:pic>
      <p:sp>
        <p:nvSpPr>
          <p:cNvPr id="814" name="Google Shape;814;g30389665d06_1_6"/>
          <p:cNvSpPr txBox="1"/>
          <p:nvPr/>
        </p:nvSpPr>
        <p:spPr>
          <a:xfrm>
            <a:off x="349933" y="2746600"/>
            <a:ext cx="5931600" cy="538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600"/>
              </a:spcAft>
              <a:buNone/>
            </a:pPr>
            <a:r>
              <a:rPr b="1" lang="en-US" sz="1900">
                <a:solidFill>
                  <a:srgbClr val="595959"/>
                </a:solidFill>
              </a:rPr>
              <a:t>Objective 1: </a:t>
            </a:r>
            <a:endParaRPr sz="1700">
              <a:solidFill>
                <a:srgbClr val="595959"/>
              </a:solidFill>
            </a:endParaRPr>
          </a:p>
        </p:txBody>
      </p:sp>
      <p:sp>
        <p:nvSpPr>
          <p:cNvPr id="815" name="Google Shape;815;g30389665d06_1_6"/>
          <p:cNvSpPr txBox="1"/>
          <p:nvPr/>
        </p:nvSpPr>
        <p:spPr>
          <a:xfrm>
            <a:off x="375400" y="3035233"/>
            <a:ext cx="5506500" cy="1059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595959"/>
                </a:solidFill>
                <a:latin typeface="Times New Roman"/>
                <a:ea typeface="Times New Roman"/>
                <a:cs typeface="Times New Roman"/>
                <a:sym typeface="Times New Roman"/>
              </a:rPr>
              <a:t>How do plant functional traits respond to elevated CO2, and soil nitrogen enrichment within and among species and whether the responses can be influenced by plant diversity?</a:t>
            </a:r>
            <a:endParaRPr sz="1600">
              <a:solidFill>
                <a:srgbClr val="595959"/>
              </a:solidFill>
              <a:latin typeface="Times New Roman"/>
              <a:ea typeface="Times New Roman"/>
              <a:cs typeface="Times New Roman"/>
              <a:sym typeface="Times New Roman"/>
            </a:endParaRPr>
          </a:p>
        </p:txBody>
      </p:sp>
      <p:sp>
        <p:nvSpPr>
          <p:cNvPr id="816" name="Google Shape;816;g30389665d06_1_6"/>
          <p:cNvSpPr txBox="1"/>
          <p:nvPr/>
        </p:nvSpPr>
        <p:spPr>
          <a:xfrm>
            <a:off x="10793545" y="241700"/>
            <a:ext cx="1705500" cy="800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solidFill>
                  <a:schemeClr val="dk1"/>
                </a:solidFill>
              </a:rPr>
              <a:t>(Liting Zheng,</a:t>
            </a:r>
            <a:endParaRPr sz="1200">
              <a:solidFill>
                <a:schemeClr val="dk1"/>
              </a:solidFill>
            </a:endParaRPr>
          </a:p>
          <a:p>
            <a:pPr indent="0" lvl="0" marL="0" rtl="0" algn="l">
              <a:spcBef>
                <a:spcPts val="0"/>
              </a:spcBef>
              <a:spcAft>
                <a:spcPts val="0"/>
              </a:spcAft>
              <a:buNone/>
            </a:pPr>
            <a:r>
              <a:rPr lang="en-US" sz="1200">
                <a:solidFill>
                  <a:schemeClr val="dk1"/>
                </a:solidFill>
              </a:rPr>
              <a:t>Peter Reich,</a:t>
            </a:r>
            <a:endParaRPr sz="1200">
              <a:solidFill>
                <a:schemeClr val="dk1"/>
              </a:solidFill>
            </a:endParaRPr>
          </a:p>
          <a:p>
            <a:pPr indent="0" lvl="0" marL="0" rtl="0" algn="l">
              <a:spcBef>
                <a:spcPts val="0"/>
              </a:spcBef>
              <a:spcAft>
                <a:spcPts val="0"/>
              </a:spcAft>
              <a:buNone/>
            </a:pPr>
            <a:r>
              <a:rPr lang="en-US" sz="1200">
                <a:solidFill>
                  <a:schemeClr val="dk1"/>
                </a:solidFill>
              </a:rPr>
              <a:t>and others)</a:t>
            </a:r>
            <a:endParaRPr sz="1200"/>
          </a:p>
        </p:txBody>
      </p:sp>
      <p:sp>
        <p:nvSpPr>
          <p:cNvPr id="817" name="Google Shape;817;g30389665d06_1_6"/>
          <p:cNvSpPr txBox="1"/>
          <p:nvPr/>
        </p:nvSpPr>
        <p:spPr>
          <a:xfrm>
            <a:off x="6281533" y="1752000"/>
            <a:ext cx="5931600" cy="538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1600"/>
              </a:spcAft>
              <a:buNone/>
            </a:pPr>
            <a:r>
              <a:rPr b="1" lang="en-US" sz="1900">
                <a:solidFill>
                  <a:srgbClr val="595959"/>
                </a:solidFill>
              </a:rPr>
              <a:t>Objective 2: </a:t>
            </a:r>
            <a:endParaRPr sz="1700">
              <a:solidFill>
                <a:srgbClr val="595959"/>
              </a:solidFill>
            </a:endParaRPr>
          </a:p>
        </p:txBody>
      </p:sp>
      <p:sp>
        <p:nvSpPr>
          <p:cNvPr id="818" name="Google Shape;818;g30389665d06_1_6"/>
          <p:cNvSpPr/>
          <p:nvPr/>
        </p:nvSpPr>
        <p:spPr>
          <a:xfrm>
            <a:off x="6247200" y="1752000"/>
            <a:ext cx="5629200" cy="50112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609600" rtl="0" algn="l">
              <a:spcBef>
                <a:spcPts val="0"/>
              </a:spcBef>
              <a:spcAft>
                <a:spcPts val="0"/>
              </a:spcAft>
              <a:buNone/>
            </a:pPr>
            <a:r>
              <a:t/>
            </a:r>
            <a:endParaRPr sz="1900">
              <a:highlight>
                <a:srgbClr val="B6D7A8"/>
              </a:highlight>
            </a:endParaRPr>
          </a:p>
        </p:txBody>
      </p:sp>
      <p:sp>
        <p:nvSpPr>
          <p:cNvPr id="819" name="Google Shape;819;g30389665d06_1_6"/>
          <p:cNvSpPr txBox="1"/>
          <p:nvPr/>
        </p:nvSpPr>
        <p:spPr>
          <a:xfrm>
            <a:off x="6410200" y="2285600"/>
            <a:ext cx="5506500" cy="775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How does trait variation within and among species eventually modulate species interactions?  </a:t>
            </a:r>
            <a:endParaRPr sz="1600">
              <a:solidFill>
                <a:schemeClr val="dk1"/>
              </a:solidFill>
              <a:latin typeface="Times New Roman"/>
              <a:ea typeface="Times New Roman"/>
              <a:cs typeface="Times New Roman"/>
              <a:sym typeface="Times New Roman"/>
            </a:endParaRPr>
          </a:p>
        </p:txBody>
      </p:sp>
      <p:pic>
        <p:nvPicPr>
          <p:cNvPr id="820" name="Google Shape;820;g30389665d06_1_6"/>
          <p:cNvPicPr preferRelativeResize="0"/>
          <p:nvPr/>
        </p:nvPicPr>
        <p:blipFill>
          <a:blip r:embed="rId4">
            <a:alphaModFix/>
          </a:blip>
          <a:stretch>
            <a:fillRect/>
          </a:stretch>
        </p:blipFill>
        <p:spPr>
          <a:xfrm>
            <a:off x="6731333" y="3035233"/>
            <a:ext cx="4579764" cy="3694901"/>
          </a:xfrm>
          <a:prstGeom prst="rect">
            <a:avLst/>
          </a:prstGeom>
          <a:noFill/>
          <a:ln>
            <a:noFill/>
          </a:ln>
        </p:spPr>
      </p:pic>
      <p:sp>
        <p:nvSpPr>
          <p:cNvPr id="821" name="Google Shape;821;g30389665d06_1_6"/>
          <p:cNvSpPr txBox="1"/>
          <p:nvPr/>
        </p:nvSpPr>
        <p:spPr>
          <a:xfrm>
            <a:off x="3872800" y="4322825"/>
            <a:ext cx="2009100" cy="2305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200">
                <a:solidFill>
                  <a:srgbClr val="595959"/>
                </a:solidFill>
                <a:highlight>
                  <a:schemeClr val="lt2"/>
                </a:highlight>
                <a:latin typeface="Times New Roman"/>
                <a:ea typeface="Times New Roman"/>
                <a:cs typeface="Times New Roman"/>
                <a:sym typeface="Times New Roman"/>
              </a:rPr>
              <a:t>Side project:</a:t>
            </a:r>
            <a:endParaRPr sz="1200">
              <a:solidFill>
                <a:srgbClr val="595959"/>
              </a:solidFill>
              <a:highlight>
                <a:schemeClr val="lt2"/>
              </a:highlight>
              <a:latin typeface="Times New Roman"/>
              <a:ea typeface="Times New Roman"/>
              <a:cs typeface="Times New Roman"/>
              <a:sym typeface="Times New Roman"/>
            </a:endParaRPr>
          </a:p>
          <a:p>
            <a:pPr indent="0" lvl="0" marL="0" rtl="0" algn="l">
              <a:spcBef>
                <a:spcPts val="0"/>
              </a:spcBef>
              <a:spcAft>
                <a:spcPts val="0"/>
              </a:spcAft>
              <a:buNone/>
            </a:pPr>
            <a:r>
              <a:rPr lang="en-US" sz="1200">
                <a:solidFill>
                  <a:schemeClr val="dk1"/>
                </a:solidFill>
                <a:highlight>
                  <a:schemeClr val="lt2"/>
                </a:highlight>
              </a:rPr>
              <a:t>Sources of the functional trait variation under global change</a:t>
            </a:r>
            <a:endParaRPr sz="1200">
              <a:solidFill>
                <a:schemeClr val="dk1"/>
              </a:solidFill>
              <a:highlight>
                <a:schemeClr val="lt2"/>
              </a:highlight>
            </a:endParaRPr>
          </a:p>
          <a:p>
            <a:pPr indent="0" lvl="0" marL="0" rtl="0" algn="l">
              <a:spcBef>
                <a:spcPts val="0"/>
              </a:spcBef>
              <a:spcAft>
                <a:spcPts val="0"/>
              </a:spcAft>
              <a:buNone/>
            </a:pPr>
            <a:r>
              <a:t/>
            </a:r>
            <a:endParaRPr sz="1200">
              <a:solidFill>
                <a:schemeClr val="dk1"/>
              </a:solidFill>
              <a:highlight>
                <a:schemeClr val="lt2"/>
              </a:highlight>
            </a:endParaRPr>
          </a:p>
          <a:p>
            <a:pPr indent="0" lvl="0" marL="0" rtl="0" algn="l">
              <a:spcBef>
                <a:spcPts val="0"/>
              </a:spcBef>
              <a:spcAft>
                <a:spcPts val="0"/>
              </a:spcAft>
              <a:buNone/>
            </a:pPr>
            <a:r>
              <a:rPr lang="en-US" sz="1200">
                <a:solidFill>
                  <a:schemeClr val="dk1"/>
                </a:solidFill>
                <a:highlight>
                  <a:schemeClr val="lt2"/>
                </a:highlight>
              </a:rPr>
              <a:t>[Using </a:t>
            </a:r>
            <a:r>
              <a:rPr lang="en-US" sz="1200">
                <a:solidFill>
                  <a:srgbClr val="202020"/>
                </a:solidFill>
                <a:highlight>
                  <a:schemeClr val="lt2"/>
                </a:highlight>
              </a:rPr>
              <a:t>Bayesian ANOVA approach to asses </a:t>
            </a:r>
            <a:r>
              <a:rPr lang="en-US" sz="1200">
                <a:solidFill>
                  <a:schemeClr val="dk1"/>
                </a:solidFill>
                <a:highlight>
                  <a:schemeClr val="lt2"/>
                </a:highlight>
              </a:rPr>
              <a:t>how variable are functional traits at different scales/organization levels under global change]</a:t>
            </a:r>
            <a:endParaRPr sz="1200">
              <a:solidFill>
                <a:srgbClr val="595959"/>
              </a:solidFill>
              <a:highlight>
                <a:schemeClr val="lt2"/>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30389665d06_1_0"/>
          <p:cNvSpPr txBox="1"/>
          <p:nvPr/>
        </p:nvSpPr>
        <p:spPr>
          <a:xfrm>
            <a:off x="199275" y="249075"/>
            <a:ext cx="98139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Kara: Ecological acclimation (super preliminary)</a:t>
            </a:r>
            <a:endParaRPr sz="2800">
              <a:solidFill>
                <a:schemeClr val="dk1"/>
              </a:solidFill>
              <a:latin typeface="Calibri"/>
              <a:ea typeface="Calibri"/>
              <a:cs typeface="Calibri"/>
              <a:sym typeface="Calibri"/>
            </a:endParaRPr>
          </a:p>
        </p:txBody>
      </p:sp>
      <p:pic>
        <p:nvPicPr>
          <p:cNvPr id="828" name="Google Shape;828;g30389665d06_1_0"/>
          <p:cNvPicPr preferRelativeResize="0"/>
          <p:nvPr/>
        </p:nvPicPr>
        <p:blipFill>
          <a:blip r:embed="rId3">
            <a:alphaModFix/>
          </a:blip>
          <a:stretch>
            <a:fillRect/>
          </a:stretch>
        </p:blipFill>
        <p:spPr>
          <a:xfrm>
            <a:off x="66425" y="1710614"/>
            <a:ext cx="5934125" cy="3436774"/>
          </a:xfrm>
          <a:prstGeom prst="rect">
            <a:avLst/>
          </a:prstGeom>
          <a:noFill/>
          <a:ln>
            <a:noFill/>
          </a:ln>
        </p:spPr>
      </p:pic>
      <p:pic>
        <p:nvPicPr>
          <p:cNvPr id="829" name="Google Shape;829;g30389665d06_1_0"/>
          <p:cNvPicPr preferRelativeResize="0"/>
          <p:nvPr/>
        </p:nvPicPr>
        <p:blipFill>
          <a:blip r:embed="rId4">
            <a:alphaModFix/>
          </a:blip>
          <a:stretch>
            <a:fillRect/>
          </a:stretch>
        </p:blipFill>
        <p:spPr>
          <a:xfrm>
            <a:off x="6151975" y="1695437"/>
            <a:ext cx="5934126" cy="346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
          <p:cNvSpPr/>
          <p:nvPr/>
        </p:nvSpPr>
        <p:spPr>
          <a:xfrm>
            <a:off x="6426200" y="1828800"/>
            <a:ext cx="1130300" cy="355600"/>
          </a:xfrm>
          <a:prstGeom prst="rect">
            <a:avLst/>
          </a:prstGeom>
          <a:noFill/>
          <a:ln>
            <a:noFill/>
          </a:ln>
        </p:spPr>
        <p:txBody>
          <a:bodyPr anchorCtr="0" anchor="t" bIns="38100" lIns="38100" spcFirstLastPara="1" rIns="38100" wrap="square" tIns="38100">
            <a:spAutoFit/>
          </a:bodyPr>
          <a:lstStyle/>
          <a:p>
            <a:pPr indent="0" lvl="0" marL="0" marR="0" rtl="0" algn="l">
              <a:spcBef>
                <a:spcPts val="0"/>
              </a:spcBef>
              <a:spcAft>
                <a:spcPts val="0"/>
              </a:spcAft>
              <a:buNone/>
            </a:pPr>
            <a:r>
              <a:rPr b="1" lang="en-US" sz="1800">
                <a:solidFill>
                  <a:srgbClr val="FFFFFF"/>
                </a:solidFill>
                <a:latin typeface="Helvetica Neue"/>
                <a:ea typeface="Helvetica Neue"/>
                <a:cs typeface="Helvetica Neue"/>
                <a:sym typeface="Helvetica Neue"/>
              </a:rPr>
              <a:t>Wind</a:t>
            </a:r>
            <a:r>
              <a:rPr lang="en-US" sz="1800">
                <a:solidFill>
                  <a:srgbClr val="FFFFFF"/>
                </a:solidFill>
                <a:latin typeface="Calibri"/>
                <a:ea typeface="Calibri"/>
                <a:cs typeface="Calibri"/>
                <a:sym typeface="Calibri"/>
              </a:rPr>
              <a:t> </a:t>
            </a:r>
            <a:endParaRPr/>
          </a:p>
        </p:txBody>
      </p:sp>
      <p:pic>
        <p:nvPicPr>
          <p:cNvPr id="119" name="Google Shape;119;p2"/>
          <p:cNvPicPr preferRelativeResize="0"/>
          <p:nvPr/>
        </p:nvPicPr>
        <p:blipFill rotWithShape="1">
          <a:blip r:embed="rId3">
            <a:alphaModFix/>
          </a:blip>
          <a:srcRect b="0" l="0" r="0" t="0"/>
          <a:stretch/>
        </p:blipFill>
        <p:spPr>
          <a:xfrm>
            <a:off x="1524000" y="0"/>
            <a:ext cx="9144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ph idx="1" type="body"/>
          </p:nvPr>
        </p:nvSpPr>
        <p:spPr>
          <a:xfrm>
            <a:off x="838199" y="799713"/>
            <a:ext cx="10692161" cy="553418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US" sz="1800"/>
              <a:t>Continuous temperature and soil moisture</a:t>
            </a:r>
            <a:endParaRPr/>
          </a:p>
          <a:p>
            <a:pPr indent="-228600" lvl="0" marL="228600" rtl="0" algn="l">
              <a:lnSpc>
                <a:spcPct val="90000"/>
              </a:lnSpc>
              <a:spcBef>
                <a:spcPts val="1000"/>
              </a:spcBef>
              <a:spcAft>
                <a:spcPts val="0"/>
              </a:spcAft>
              <a:buClr>
                <a:srgbClr val="7F6000"/>
              </a:buClr>
              <a:buSzPts val="1800"/>
              <a:buChar char="•"/>
            </a:pPr>
            <a:r>
              <a:rPr lang="en-US" sz="1800">
                <a:solidFill>
                  <a:srgbClr val="7F6000"/>
                </a:solidFill>
              </a:rPr>
              <a:t>10-13x each year soil CO2 flux</a:t>
            </a:r>
            <a:endParaRPr/>
          </a:p>
          <a:p>
            <a:pPr indent="-228600" lvl="0" marL="228600" rtl="0" algn="l">
              <a:lnSpc>
                <a:spcPct val="90000"/>
              </a:lnSpc>
              <a:spcBef>
                <a:spcPts val="1000"/>
              </a:spcBef>
              <a:spcAft>
                <a:spcPts val="0"/>
              </a:spcAft>
              <a:buClr>
                <a:srgbClr val="7F6000"/>
              </a:buClr>
              <a:buSzPts val="1800"/>
              <a:buChar char="•"/>
            </a:pPr>
            <a:r>
              <a:rPr lang="en-US" sz="1800">
                <a:solidFill>
                  <a:srgbClr val="7F6000"/>
                </a:solidFill>
              </a:rPr>
              <a:t>10-13x each year light interception</a:t>
            </a:r>
            <a:endParaRPr sz="1800"/>
          </a:p>
          <a:p>
            <a:pPr indent="-228600" lvl="0" marL="228600" rtl="0" algn="l">
              <a:lnSpc>
                <a:spcPct val="90000"/>
              </a:lnSpc>
              <a:spcBef>
                <a:spcPts val="1000"/>
              </a:spcBef>
              <a:spcAft>
                <a:spcPts val="0"/>
              </a:spcAft>
              <a:buClr>
                <a:srgbClr val="7F6000"/>
              </a:buClr>
              <a:buSzPts val="1800"/>
              <a:buChar char="•"/>
            </a:pPr>
            <a:r>
              <a:rPr lang="en-US" sz="1800">
                <a:solidFill>
                  <a:srgbClr val="7F6000"/>
                </a:solidFill>
              </a:rPr>
              <a:t>Annual aboveground &amp; belowground plant biomass (by depth) </a:t>
            </a:r>
            <a:endParaRPr/>
          </a:p>
          <a:p>
            <a:pPr indent="-228600" lvl="0" marL="228600" rtl="0" algn="l">
              <a:lnSpc>
                <a:spcPct val="90000"/>
              </a:lnSpc>
              <a:spcBef>
                <a:spcPts val="1000"/>
              </a:spcBef>
              <a:spcAft>
                <a:spcPts val="0"/>
              </a:spcAft>
              <a:buClr>
                <a:srgbClr val="7F6000"/>
              </a:buClr>
              <a:buSzPts val="1800"/>
              <a:buChar char="•"/>
            </a:pPr>
            <a:r>
              <a:rPr lang="en-US" sz="1800">
                <a:solidFill>
                  <a:srgbClr val="7F6000"/>
                </a:solidFill>
              </a:rPr>
              <a:t>Annual aboveground &amp; belowground plant %C, %N</a:t>
            </a:r>
            <a:endParaRPr/>
          </a:p>
          <a:p>
            <a:pPr indent="-228600" lvl="0" marL="228600" rtl="0" algn="l">
              <a:lnSpc>
                <a:spcPct val="90000"/>
              </a:lnSpc>
              <a:spcBef>
                <a:spcPts val="1000"/>
              </a:spcBef>
              <a:spcAft>
                <a:spcPts val="0"/>
              </a:spcAft>
              <a:buClr>
                <a:srgbClr val="7F6000"/>
              </a:buClr>
              <a:buSzPts val="1800"/>
              <a:buChar char="•"/>
            </a:pPr>
            <a:r>
              <a:rPr lang="en-US" sz="1800">
                <a:solidFill>
                  <a:srgbClr val="7F6000"/>
                </a:solidFill>
              </a:rPr>
              <a:t>Annual in-growth root production</a:t>
            </a:r>
            <a:endParaRPr/>
          </a:p>
          <a:p>
            <a:pPr indent="-228600" lvl="0" marL="228600" rtl="0" algn="l">
              <a:lnSpc>
                <a:spcPct val="90000"/>
              </a:lnSpc>
              <a:spcBef>
                <a:spcPts val="1000"/>
              </a:spcBef>
              <a:spcAft>
                <a:spcPts val="0"/>
              </a:spcAft>
              <a:buClr>
                <a:srgbClr val="7F6000"/>
              </a:buClr>
              <a:buSzPts val="1800"/>
              <a:buChar char="•"/>
            </a:pPr>
            <a:r>
              <a:rPr lang="en-US" sz="1800">
                <a:solidFill>
                  <a:srgbClr val="7F6000"/>
                </a:solidFill>
              </a:rPr>
              <a:t>Annual one-month </a:t>
            </a:r>
            <a:r>
              <a:rPr i="1" lang="en-US" sz="1800">
                <a:solidFill>
                  <a:srgbClr val="7F6000"/>
                </a:solidFill>
              </a:rPr>
              <a:t>in situ </a:t>
            </a:r>
            <a:r>
              <a:rPr lang="en-US" sz="1800">
                <a:solidFill>
                  <a:srgbClr val="7F6000"/>
                </a:solidFill>
              </a:rPr>
              <a:t>net N mineralization (and soil solution N)</a:t>
            </a:r>
            <a:endParaRPr/>
          </a:p>
          <a:p>
            <a:pPr indent="-228600" lvl="0" marL="228600" rtl="0" algn="l">
              <a:lnSpc>
                <a:spcPct val="90000"/>
              </a:lnSpc>
              <a:spcBef>
                <a:spcPts val="1000"/>
              </a:spcBef>
              <a:spcAft>
                <a:spcPts val="0"/>
              </a:spcAft>
              <a:buClr>
                <a:srgbClr val="548135"/>
              </a:buClr>
              <a:buSzPts val="1800"/>
              <a:buChar char="•"/>
            </a:pPr>
            <a:r>
              <a:rPr lang="en-US" sz="1800">
                <a:solidFill>
                  <a:srgbClr val="548135"/>
                </a:solidFill>
              </a:rPr>
              <a:t>Annual species composition, richness, abundance (clip strips, % cover area)</a:t>
            </a:r>
            <a:endParaRPr/>
          </a:p>
          <a:p>
            <a:pPr indent="-228600" lvl="0" marL="228600" rtl="0" algn="l">
              <a:lnSpc>
                <a:spcPct val="90000"/>
              </a:lnSpc>
              <a:spcBef>
                <a:spcPts val="1000"/>
              </a:spcBef>
              <a:spcAft>
                <a:spcPts val="0"/>
              </a:spcAft>
              <a:buClr>
                <a:srgbClr val="548135"/>
              </a:buClr>
              <a:buSzPts val="1800"/>
              <a:buChar char="•"/>
            </a:pPr>
            <a:r>
              <a:rPr lang="en-US" sz="1800">
                <a:solidFill>
                  <a:srgbClr val="548135"/>
                </a:solidFill>
              </a:rPr>
              <a:t>Campaign-based trait data [Liting]</a:t>
            </a:r>
            <a:endParaRPr/>
          </a:p>
          <a:p>
            <a:pPr indent="-228600" lvl="0" marL="228600" rtl="0" algn="l">
              <a:lnSpc>
                <a:spcPct val="90000"/>
              </a:lnSpc>
              <a:spcBef>
                <a:spcPts val="1000"/>
              </a:spcBef>
              <a:spcAft>
                <a:spcPts val="0"/>
              </a:spcAft>
              <a:buClr>
                <a:srgbClr val="548135"/>
              </a:buClr>
              <a:buSzPts val="1800"/>
              <a:buChar char="•"/>
            </a:pPr>
            <a:r>
              <a:rPr lang="en-US" sz="1800">
                <a:solidFill>
                  <a:srgbClr val="548135"/>
                </a:solidFill>
              </a:rPr>
              <a:t>Campaign-based spectral data [Forest]</a:t>
            </a:r>
            <a:endParaRPr/>
          </a:p>
          <a:p>
            <a:pPr indent="-228600" lvl="0" marL="228600" rtl="0" algn="l">
              <a:lnSpc>
                <a:spcPct val="90000"/>
              </a:lnSpc>
              <a:spcBef>
                <a:spcPts val="1000"/>
              </a:spcBef>
              <a:spcAft>
                <a:spcPts val="0"/>
              </a:spcAft>
              <a:buClr>
                <a:srgbClr val="548135"/>
              </a:buClr>
              <a:buSzPts val="1800"/>
              <a:buChar char="•"/>
            </a:pPr>
            <a:r>
              <a:rPr lang="en-US" sz="1800">
                <a:solidFill>
                  <a:srgbClr val="548135"/>
                </a:solidFill>
              </a:rPr>
              <a:t>Campaign-based plant ecophys data [Sarah R]</a:t>
            </a:r>
            <a:endParaRPr/>
          </a:p>
          <a:p>
            <a:pPr indent="-228600" lvl="0" marL="228600" rtl="0" algn="l">
              <a:lnSpc>
                <a:spcPct val="90000"/>
              </a:lnSpc>
              <a:spcBef>
                <a:spcPts val="1000"/>
              </a:spcBef>
              <a:spcAft>
                <a:spcPts val="0"/>
              </a:spcAft>
              <a:buClr>
                <a:srgbClr val="548135"/>
              </a:buClr>
              <a:buSzPts val="1800"/>
              <a:buChar char="•"/>
            </a:pPr>
            <a:r>
              <a:rPr lang="en-US" sz="1800">
                <a:solidFill>
                  <a:srgbClr val="548135"/>
                </a:solidFill>
              </a:rPr>
              <a:t>Campaign-based reproductive data [?]</a:t>
            </a:r>
            <a:endParaRPr/>
          </a:p>
          <a:p>
            <a:pPr indent="-228600" lvl="0" marL="228600" rtl="0" algn="l">
              <a:lnSpc>
                <a:spcPct val="90000"/>
              </a:lnSpc>
              <a:spcBef>
                <a:spcPts val="1000"/>
              </a:spcBef>
              <a:spcAft>
                <a:spcPts val="0"/>
              </a:spcAft>
              <a:buClr>
                <a:srgbClr val="7F6000"/>
              </a:buClr>
              <a:buSzPts val="1800"/>
              <a:buChar char="•"/>
            </a:pPr>
            <a:r>
              <a:rPr lang="en-US" sz="1800">
                <a:solidFill>
                  <a:srgbClr val="7F6000"/>
                </a:solidFill>
              </a:rPr>
              <a:t>Soil C and N (every 5 years, by depth)</a:t>
            </a:r>
            <a:endParaRPr/>
          </a:p>
          <a:p>
            <a:pPr indent="-228600" lvl="0" marL="228600" rtl="0" algn="l">
              <a:lnSpc>
                <a:spcPct val="90000"/>
              </a:lnSpc>
              <a:spcBef>
                <a:spcPts val="1000"/>
              </a:spcBef>
              <a:spcAft>
                <a:spcPts val="0"/>
              </a:spcAft>
              <a:buClr>
                <a:srgbClr val="7F6000"/>
              </a:buClr>
              <a:buSzPts val="1800"/>
              <a:buChar char="•"/>
            </a:pPr>
            <a:r>
              <a:rPr lang="en-US" sz="1800">
                <a:solidFill>
                  <a:srgbClr val="7F6000"/>
                </a:solidFill>
              </a:rPr>
              <a:t>Soil microbiome campaigns [J Zhou group, OK]</a:t>
            </a:r>
            <a:endParaRPr/>
          </a:p>
          <a:p>
            <a:pPr indent="-228600" lvl="0" marL="228600" rtl="0" algn="l">
              <a:lnSpc>
                <a:spcPct val="90000"/>
              </a:lnSpc>
              <a:spcBef>
                <a:spcPts val="1000"/>
              </a:spcBef>
              <a:spcAft>
                <a:spcPts val="0"/>
              </a:spcAft>
              <a:buClr>
                <a:srgbClr val="548135"/>
              </a:buClr>
              <a:buSzPts val="1800"/>
              <a:buChar char="•"/>
            </a:pPr>
            <a:r>
              <a:rPr lang="en-US" sz="1800">
                <a:solidFill>
                  <a:srgbClr val="548135"/>
                </a:solidFill>
              </a:rPr>
              <a:t>Campaign-based (2019) spatial patterns [324 10 x 10 cm cells/plot] plant cover &amp; composition [Z Wang]</a:t>
            </a:r>
            <a:endParaRPr/>
          </a:p>
          <a:p>
            <a:pPr indent="-114300" lvl="0" marL="228600" rtl="0" algn="l">
              <a:lnSpc>
                <a:spcPct val="90000"/>
              </a:lnSpc>
              <a:spcBef>
                <a:spcPts val="1000"/>
              </a:spcBef>
              <a:spcAft>
                <a:spcPts val="0"/>
              </a:spcAft>
              <a:buClr>
                <a:schemeClr val="dk1"/>
              </a:buClr>
              <a:buSzPts val="1800"/>
              <a:buNone/>
            </a:pPr>
            <a:r>
              <a:t/>
            </a:r>
            <a:endParaRPr sz="1800">
              <a:solidFill>
                <a:srgbClr val="7F6000"/>
              </a:solidFill>
            </a:endParaRPr>
          </a:p>
          <a:p>
            <a:pPr indent="-114300" lvl="0" marL="228600" rtl="0" algn="l">
              <a:lnSpc>
                <a:spcPct val="90000"/>
              </a:lnSpc>
              <a:spcBef>
                <a:spcPts val="1000"/>
              </a:spcBef>
              <a:spcAft>
                <a:spcPts val="0"/>
              </a:spcAft>
              <a:buClr>
                <a:schemeClr val="dk1"/>
              </a:buClr>
              <a:buSzPts val="1800"/>
              <a:buNone/>
            </a:pPr>
            <a:r>
              <a:t/>
            </a:r>
            <a:endParaRPr sz="1800"/>
          </a:p>
        </p:txBody>
      </p:sp>
      <p:sp>
        <p:nvSpPr>
          <p:cNvPr id="125" name="Google Shape;125;p3"/>
          <p:cNvSpPr txBox="1"/>
          <p:nvPr/>
        </p:nvSpPr>
        <p:spPr>
          <a:xfrm>
            <a:off x="412595" y="193559"/>
            <a:ext cx="53124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 list from most frequent to least [what is missing?]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4"/>
          <p:cNvSpPr txBox="1"/>
          <p:nvPr/>
        </p:nvSpPr>
        <p:spPr>
          <a:xfrm>
            <a:off x="412595" y="193559"/>
            <a:ext cx="34496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Publications have been too sparse!</a:t>
            </a:r>
            <a:endParaRPr/>
          </a:p>
        </p:txBody>
      </p:sp>
      <p:sp>
        <p:nvSpPr>
          <p:cNvPr id="131" name="Google Shape;131;p4"/>
          <p:cNvSpPr txBox="1"/>
          <p:nvPr/>
        </p:nvSpPr>
        <p:spPr>
          <a:xfrm>
            <a:off x="777957" y="914401"/>
            <a:ext cx="10390759" cy="563231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None/>
            </a:pPr>
            <a:r>
              <a:rPr lang="en-US" sz="1800">
                <a:solidFill>
                  <a:schemeClr val="dk1"/>
                </a:solidFill>
                <a:latin typeface="Times New Roman"/>
                <a:ea typeface="Times New Roman"/>
                <a:cs typeface="Times New Roman"/>
                <a:sym typeface="Times New Roman"/>
              </a:rPr>
              <a:t>Pastore MA, TD Lee, SE Hobbie, PB Reich. 2020.  Interactive effects of elevated CO2, warming, reduced rainfall, and nitrogen on leaf gas exchange in five perennial grassland species. Plant Cell Environ 43:1862-1878</a:t>
            </a:r>
            <a:endParaRPr/>
          </a:p>
          <a:p>
            <a:pPr indent="-285750" lvl="0" marL="28575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None/>
            </a:pPr>
            <a:r>
              <a:rPr lang="en-US" sz="1800">
                <a:solidFill>
                  <a:schemeClr val="dk1"/>
                </a:solidFill>
                <a:latin typeface="Times New Roman"/>
                <a:ea typeface="Times New Roman"/>
                <a:cs typeface="Times New Roman"/>
                <a:sym typeface="Times New Roman"/>
              </a:rPr>
              <a:t>Reich PB, SE Hobbie, TD Lee, R Rich, MA Pastore, K Worm. 2020. Synergistic effects of four climate change drivers on terrestrial carbon cycling. Nature Geoscience 13, 787–793</a:t>
            </a:r>
            <a:endParaRPr/>
          </a:p>
          <a:p>
            <a:pPr indent="-285750" lvl="0" marL="28575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None/>
            </a:pPr>
            <a:r>
              <a:rPr lang="en-US" sz="1800">
                <a:solidFill>
                  <a:schemeClr val="dk1"/>
                </a:solidFill>
                <a:latin typeface="Times New Roman"/>
                <a:ea typeface="Times New Roman"/>
                <a:cs typeface="Times New Roman"/>
                <a:sym typeface="Times New Roman"/>
              </a:rPr>
              <a:t>Thakur MP, I Martín Del Real, S Cesarz, K Steinauer, PB Reich, S Hobbie, M Ciobanu, R Rich, K Worm, N Eisenhauer. 2019. Soil microbial, nematode, and enzymatic responses to elevated CO</a:t>
            </a:r>
            <a:r>
              <a:rPr baseline="-25000" lang="en-US" sz="1800">
                <a:solidFill>
                  <a:schemeClr val="dk1"/>
                </a:solidFill>
                <a:latin typeface="Times New Roman"/>
                <a:ea typeface="Times New Roman"/>
                <a:cs typeface="Times New Roman"/>
                <a:sym typeface="Times New Roman"/>
              </a:rPr>
              <a:t>2</a:t>
            </a:r>
            <a:r>
              <a:rPr lang="en-US" sz="1800">
                <a:solidFill>
                  <a:schemeClr val="dk1"/>
                </a:solidFill>
                <a:latin typeface="Times New Roman"/>
                <a:ea typeface="Times New Roman"/>
                <a:cs typeface="Times New Roman"/>
                <a:sym typeface="Times New Roman"/>
              </a:rPr>
              <a:t>, N fertilization, warming, and reduced precipitation. Soil Biology and Biochemistry 135: 184-193</a:t>
            </a:r>
            <a:endParaRPr/>
          </a:p>
          <a:p>
            <a:pPr indent="-285750" lvl="0" marL="28575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None/>
            </a:pPr>
            <a:r>
              <a:rPr lang="en-US" sz="1800">
                <a:solidFill>
                  <a:schemeClr val="dk1"/>
                </a:solidFill>
                <a:latin typeface="Times New Roman"/>
                <a:ea typeface="Times New Roman"/>
                <a:cs typeface="Times New Roman"/>
                <a:sym typeface="Times New Roman"/>
              </a:rPr>
              <a:t>Carey, JC, J Tang, PH Templer, et al. 2016. Temperature response of soil respiration largely unaltered with experimental warming.  Proceedings of the National Academy of Sciences 113 13797-13802 www.pnas.org/cgi/doi/10.1073/pnas.1605365113</a:t>
            </a:r>
            <a:r>
              <a:rPr lang="en-US" sz="1800">
                <a:solidFill>
                  <a:schemeClr val="dk1"/>
                </a:solidFill>
                <a:latin typeface="Calibri"/>
                <a:ea typeface="Calibri"/>
                <a:cs typeface="Calibri"/>
                <a:sym typeface="Calibri"/>
              </a:rPr>
              <a:t> </a:t>
            </a:r>
            <a:endParaRPr/>
          </a:p>
          <a:p>
            <a:pPr indent="-285750" lvl="0" marL="28575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None/>
            </a:pPr>
            <a:r>
              <a:rPr lang="en-US" sz="1800">
                <a:solidFill>
                  <a:schemeClr val="dk1"/>
                </a:solidFill>
                <a:latin typeface="Times New Roman"/>
                <a:ea typeface="Times New Roman"/>
                <a:cs typeface="Times New Roman"/>
                <a:sym typeface="Times New Roman"/>
              </a:rPr>
              <a:t>Reich, PB, SE Hobbie, TD Lee. 2014. Plant growth enhancement by elevated CO</a:t>
            </a:r>
            <a:r>
              <a:rPr baseline="-25000" lang="en-US" sz="1800">
                <a:solidFill>
                  <a:schemeClr val="dk1"/>
                </a:solidFill>
                <a:latin typeface="Times New Roman"/>
                <a:ea typeface="Times New Roman"/>
                <a:cs typeface="Times New Roman"/>
                <a:sym typeface="Times New Roman"/>
              </a:rPr>
              <a:t>2</a:t>
            </a:r>
            <a:r>
              <a:rPr lang="en-US" sz="1800">
                <a:solidFill>
                  <a:schemeClr val="dk1"/>
                </a:solidFill>
                <a:latin typeface="Times New Roman"/>
                <a:ea typeface="Times New Roman"/>
                <a:cs typeface="Times New Roman"/>
                <a:sym typeface="Times New Roman"/>
              </a:rPr>
              <a:t> eliminated by joint water and nitrogen limitation. Nature Geoscience 7:920–924, doi:10.1038/ngeo2284</a:t>
            </a:r>
            <a:endParaRPr/>
          </a:p>
          <a:p>
            <a:pPr indent="-285750" lvl="0" marL="28575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
          <p:cNvSpPr txBox="1"/>
          <p:nvPr/>
        </p:nvSpPr>
        <p:spPr>
          <a:xfrm>
            <a:off x="0" y="166171"/>
            <a:ext cx="90463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Interactive effects of global change drivers on carbon cycling processes, including soil C</a:t>
            </a:r>
            <a:endParaRPr/>
          </a:p>
        </p:txBody>
      </p:sp>
      <p:sp>
        <p:nvSpPr>
          <p:cNvPr id="137" name="Google Shape;137;p5"/>
          <p:cNvSpPr txBox="1"/>
          <p:nvPr/>
        </p:nvSpPr>
        <p:spPr>
          <a:xfrm>
            <a:off x="4523161" y="806040"/>
            <a:ext cx="45784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Global changes all influence NPP (ANPP+BNPP)</a:t>
            </a:r>
            <a:endParaRPr/>
          </a:p>
        </p:txBody>
      </p:sp>
      <p:sp>
        <p:nvSpPr>
          <p:cNvPr id="138" name="Google Shape;138;p5"/>
          <p:cNvSpPr txBox="1"/>
          <p:nvPr/>
        </p:nvSpPr>
        <p:spPr>
          <a:xfrm>
            <a:off x="161370" y="6301136"/>
            <a:ext cx="35037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Reich et al 2020 Nature Geoscience</a:t>
            </a:r>
            <a:endParaRPr/>
          </a:p>
        </p:txBody>
      </p:sp>
      <p:sp>
        <p:nvSpPr>
          <p:cNvPr id="139" name="Google Shape;139;p5"/>
          <p:cNvSpPr txBox="1"/>
          <p:nvPr/>
        </p:nvSpPr>
        <p:spPr>
          <a:xfrm>
            <a:off x="317488" y="3094710"/>
            <a:ext cx="197152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Now we have data through 2024</a:t>
            </a:r>
            <a:endParaRPr/>
          </a:p>
        </p:txBody>
      </p:sp>
      <p:pic>
        <p:nvPicPr>
          <p:cNvPr descr="Chart, line chart&#10;&#10;Description automatically generated" id="140" name="Google Shape;140;p5"/>
          <p:cNvPicPr preferRelativeResize="0"/>
          <p:nvPr/>
        </p:nvPicPr>
        <p:blipFill rotWithShape="1">
          <a:blip r:embed="rId3">
            <a:alphaModFix/>
          </a:blip>
          <a:srcRect b="0" l="0" r="0" t="0"/>
          <a:stretch/>
        </p:blipFill>
        <p:spPr>
          <a:xfrm>
            <a:off x="3158811" y="1095191"/>
            <a:ext cx="7954787" cy="5291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txBox="1"/>
          <p:nvPr/>
        </p:nvSpPr>
        <p:spPr>
          <a:xfrm>
            <a:off x="0" y="166171"/>
            <a:ext cx="90463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Interactive effects of global change drivers on carbon cycling processes, including soil C</a:t>
            </a:r>
            <a:endParaRPr/>
          </a:p>
        </p:txBody>
      </p:sp>
      <p:pic>
        <p:nvPicPr>
          <p:cNvPr descr="Chart, scatter chart&#10;&#10;Description automatically generated" id="146" name="Google Shape;146;p6"/>
          <p:cNvPicPr preferRelativeResize="0"/>
          <p:nvPr/>
        </p:nvPicPr>
        <p:blipFill rotWithShape="1">
          <a:blip r:embed="rId3">
            <a:alphaModFix/>
          </a:blip>
          <a:srcRect b="0" l="0" r="0" t="0"/>
          <a:stretch/>
        </p:blipFill>
        <p:spPr>
          <a:xfrm>
            <a:off x="6598481" y="1441450"/>
            <a:ext cx="3759939" cy="2925570"/>
          </a:xfrm>
          <a:prstGeom prst="rect">
            <a:avLst/>
          </a:prstGeom>
          <a:noFill/>
          <a:ln>
            <a:noFill/>
          </a:ln>
        </p:spPr>
      </p:pic>
      <p:pic>
        <p:nvPicPr>
          <p:cNvPr descr="Chart, scatter chart&#10;&#10;Description automatically generated" id="147" name="Google Shape;147;p6"/>
          <p:cNvPicPr preferRelativeResize="0"/>
          <p:nvPr/>
        </p:nvPicPr>
        <p:blipFill rotWithShape="1">
          <a:blip r:embed="rId4">
            <a:alphaModFix/>
          </a:blip>
          <a:srcRect b="0" l="0" r="0" t="0"/>
          <a:stretch/>
        </p:blipFill>
        <p:spPr>
          <a:xfrm>
            <a:off x="1620730" y="1441450"/>
            <a:ext cx="4210158" cy="3121893"/>
          </a:xfrm>
          <a:prstGeom prst="rect">
            <a:avLst/>
          </a:prstGeom>
          <a:noFill/>
          <a:ln>
            <a:noFill/>
          </a:ln>
        </p:spPr>
      </p:pic>
      <p:sp>
        <p:nvSpPr>
          <p:cNvPr id="148" name="Google Shape;148;p6"/>
          <p:cNvSpPr txBox="1"/>
          <p:nvPr/>
        </p:nvSpPr>
        <p:spPr>
          <a:xfrm>
            <a:off x="2070948" y="1082615"/>
            <a:ext cx="37599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Inputs over 5 years drove soil C (2016)</a:t>
            </a:r>
            <a:endParaRPr/>
          </a:p>
        </p:txBody>
      </p:sp>
      <p:sp>
        <p:nvSpPr>
          <p:cNvPr id="149" name="Google Shape;149;p6"/>
          <p:cNvSpPr txBox="1"/>
          <p:nvPr/>
        </p:nvSpPr>
        <p:spPr>
          <a:xfrm>
            <a:off x="6558712" y="1072118"/>
            <a:ext cx="53699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Global changes that increased NPP also increased soil C</a:t>
            </a:r>
            <a:endParaRPr/>
          </a:p>
        </p:txBody>
      </p:sp>
      <p:sp>
        <p:nvSpPr>
          <p:cNvPr id="150" name="Google Shape;150;p6"/>
          <p:cNvSpPr txBox="1"/>
          <p:nvPr/>
        </p:nvSpPr>
        <p:spPr>
          <a:xfrm>
            <a:off x="317488" y="6200775"/>
            <a:ext cx="35037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Reich et al 2020 Nature Geoscience</a:t>
            </a:r>
            <a:endParaRPr/>
          </a:p>
        </p:txBody>
      </p:sp>
      <p:sp>
        <p:nvSpPr>
          <p:cNvPr id="151" name="Google Shape;151;p6"/>
          <p:cNvSpPr txBox="1"/>
          <p:nvPr/>
        </p:nvSpPr>
        <p:spPr>
          <a:xfrm>
            <a:off x="3648363" y="4846399"/>
            <a:ext cx="48802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Now we have soil C data for 2022 (at four depths)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7"/>
          <p:cNvSpPr/>
          <p:nvPr/>
        </p:nvSpPr>
        <p:spPr>
          <a:xfrm>
            <a:off x="1814706" y="1354545"/>
            <a:ext cx="853440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0000"/>
                </a:solidFill>
                <a:latin typeface="Arial"/>
                <a:ea typeface="Arial"/>
                <a:cs typeface="Arial"/>
                <a:sym typeface="Arial"/>
              </a:rPr>
              <a:t>Multiple limitation theory: </a:t>
            </a:r>
            <a:endParaRPr/>
          </a:p>
          <a:p>
            <a:pPr indent="0" lvl="0" marL="0" marR="0" rtl="0" algn="l">
              <a:spcBef>
                <a:spcPts val="0"/>
              </a:spcBef>
              <a:spcAft>
                <a:spcPts val="0"/>
              </a:spcAft>
              <a:buNone/>
            </a:pPr>
            <a:r>
              <a:t/>
            </a:r>
            <a:endParaRPr sz="2800">
              <a:solidFill>
                <a:srgbClr val="000000"/>
              </a:solidFill>
              <a:latin typeface="Arial"/>
              <a:ea typeface="Arial"/>
              <a:cs typeface="Arial"/>
              <a:sym typeface="Arial"/>
            </a:endParaRPr>
          </a:p>
          <a:p>
            <a:pPr indent="0" lvl="0" marL="0" marR="0" rtl="0" algn="l">
              <a:spcBef>
                <a:spcPts val="0"/>
              </a:spcBef>
              <a:spcAft>
                <a:spcPts val="0"/>
              </a:spcAft>
              <a:buNone/>
            </a:pPr>
            <a:r>
              <a:rPr lang="en-US" sz="2800">
                <a:solidFill>
                  <a:srgbClr val="000000"/>
                </a:solidFill>
                <a:latin typeface="Arial"/>
                <a:ea typeface="Arial"/>
                <a:cs typeface="Arial"/>
                <a:sym typeface="Arial"/>
              </a:rPr>
              <a:t>growth response to any limiting factor </a:t>
            </a:r>
            <a:r>
              <a:rPr i="1" lang="en-US" sz="2800">
                <a:solidFill>
                  <a:srgbClr val="000000"/>
                </a:solidFill>
                <a:latin typeface="Arial"/>
                <a:ea typeface="Arial"/>
                <a:cs typeface="Arial"/>
                <a:sym typeface="Arial"/>
              </a:rPr>
              <a:t>lower</a:t>
            </a:r>
            <a:r>
              <a:rPr lang="en-US" sz="2800">
                <a:solidFill>
                  <a:srgbClr val="000000"/>
                </a:solidFill>
                <a:latin typeface="Arial"/>
                <a:ea typeface="Arial"/>
                <a:cs typeface="Arial"/>
                <a:sym typeface="Arial"/>
              </a:rPr>
              <a:t> when other resources limiting or co-limiting (synergistic)</a:t>
            </a:r>
            <a:endParaRPr sz="2800">
              <a:solidFill>
                <a:srgbClr val="000000"/>
              </a:solidFill>
              <a:latin typeface="Arial"/>
              <a:ea typeface="Arial"/>
              <a:cs typeface="Arial"/>
              <a:sym typeface="Arial"/>
            </a:endParaRPr>
          </a:p>
        </p:txBody>
      </p:sp>
      <p:sp>
        <p:nvSpPr>
          <p:cNvPr id="157" name="Google Shape;157;p7"/>
          <p:cNvSpPr txBox="1"/>
          <p:nvPr/>
        </p:nvSpPr>
        <p:spPr>
          <a:xfrm>
            <a:off x="3891053" y="304801"/>
            <a:ext cx="454483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3600">
                <a:solidFill>
                  <a:srgbClr val="000000"/>
                </a:solidFill>
                <a:latin typeface="Arial"/>
                <a:ea typeface="Arial"/>
                <a:cs typeface="Arial"/>
                <a:sym typeface="Arial"/>
              </a:rPr>
              <a:t>Example Hypotheses</a:t>
            </a:r>
            <a:endParaRPr/>
          </a:p>
        </p:txBody>
      </p:sp>
      <p:grpSp>
        <p:nvGrpSpPr>
          <p:cNvPr id="158" name="Google Shape;158;p7"/>
          <p:cNvGrpSpPr/>
          <p:nvPr/>
        </p:nvGrpSpPr>
        <p:grpSpPr>
          <a:xfrm>
            <a:off x="5814906" y="3570658"/>
            <a:ext cx="4009030" cy="3073804"/>
            <a:chOff x="4637934" y="3809900"/>
            <a:chExt cx="2966849" cy="2275218"/>
          </a:xfrm>
        </p:grpSpPr>
        <p:pic>
          <p:nvPicPr>
            <p:cNvPr id="159" name="Google Shape;159;p7"/>
            <p:cNvPicPr preferRelativeResize="0"/>
            <p:nvPr/>
          </p:nvPicPr>
          <p:blipFill rotWithShape="1">
            <a:blip r:embed="rId3">
              <a:alphaModFix/>
            </a:blip>
            <a:srcRect b="10391" l="10321" r="25462" t="4701"/>
            <a:stretch/>
          </p:blipFill>
          <p:spPr>
            <a:xfrm>
              <a:off x="4945794" y="3809900"/>
              <a:ext cx="2603624" cy="1985350"/>
            </a:xfrm>
            <a:prstGeom prst="rect">
              <a:avLst/>
            </a:prstGeom>
            <a:noFill/>
            <a:ln>
              <a:noFill/>
            </a:ln>
          </p:spPr>
        </p:pic>
        <p:sp>
          <p:nvSpPr>
            <p:cNvPr id="160" name="Google Shape;160;p7"/>
            <p:cNvSpPr txBox="1"/>
            <p:nvPr/>
          </p:nvSpPr>
          <p:spPr>
            <a:xfrm>
              <a:off x="5009414" y="5857303"/>
              <a:ext cx="1700551" cy="2278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1"/>
                  </a:solidFill>
                  <a:latin typeface="Helvetica Neue"/>
                  <a:ea typeface="Helvetica Neue"/>
                  <a:cs typeface="Helvetica Neue"/>
                  <a:sym typeface="Helvetica Neue"/>
                </a:rPr>
                <a:t>Ambient</a:t>
              </a:r>
              <a:endParaRPr/>
            </a:p>
            <a:p>
              <a:pPr indent="0" lvl="0" marL="0" marR="0" rtl="0" algn="ctr">
                <a:spcBef>
                  <a:spcPts val="0"/>
                </a:spcBef>
                <a:spcAft>
                  <a:spcPts val="0"/>
                </a:spcAft>
                <a:buNone/>
              </a:pPr>
              <a:r>
                <a:rPr lang="en-US" sz="700">
                  <a:solidFill>
                    <a:schemeClr val="dk1"/>
                  </a:solidFill>
                  <a:latin typeface="Helvetica Neue"/>
                  <a:ea typeface="Helvetica Neue"/>
                  <a:cs typeface="Helvetica Neue"/>
                  <a:sym typeface="Helvetica Neue"/>
                </a:rPr>
                <a:t>CO</a:t>
              </a:r>
              <a:r>
                <a:rPr baseline="-25000" lang="en-US" sz="700">
                  <a:solidFill>
                    <a:schemeClr val="dk1"/>
                  </a:solidFill>
                  <a:latin typeface="Helvetica Neue"/>
                  <a:ea typeface="Helvetica Neue"/>
                  <a:cs typeface="Helvetica Neue"/>
                  <a:sym typeface="Helvetica Neue"/>
                </a:rPr>
                <a:t>2</a:t>
              </a:r>
              <a:endParaRPr sz="700">
                <a:solidFill>
                  <a:schemeClr val="dk1"/>
                </a:solidFill>
                <a:latin typeface="Helvetica Neue"/>
                <a:ea typeface="Helvetica Neue"/>
                <a:cs typeface="Helvetica Neue"/>
                <a:sym typeface="Helvetica Neue"/>
              </a:endParaRPr>
            </a:p>
          </p:txBody>
        </p:sp>
        <p:sp>
          <p:nvSpPr>
            <p:cNvPr id="161" name="Google Shape;161;p7"/>
            <p:cNvSpPr txBox="1"/>
            <p:nvPr/>
          </p:nvSpPr>
          <p:spPr>
            <a:xfrm>
              <a:off x="5867400" y="5849283"/>
              <a:ext cx="1737383" cy="2278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1"/>
                  </a:solidFill>
                  <a:latin typeface="Helvetica Neue"/>
                  <a:ea typeface="Helvetica Neue"/>
                  <a:cs typeface="Helvetica Neue"/>
                  <a:sym typeface="Helvetica Neue"/>
                </a:rPr>
                <a:t>Elevated</a:t>
              </a:r>
              <a:endParaRPr/>
            </a:p>
            <a:p>
              <a:pPr indent="0" lvl="0" marL="0" marR="0" rtl="0" algn="ctr">
                <a:spcBef>
                  <a:spcPts val="0"/>
                </a:spcBef>
                <a:spcAft>
                  <a:spcPts val="0"/>
                </a:spcAft>
                <a:buNone/>
              </a:pPr>
              <a:r>
                <a:rPr lang="en-US" sz="700">
                  <a:solidFill>
                    <a:schemeClr val="dk1"/>
                  </a:solidFill>
                  <a:latin typeface="Helvetica Neue"/>
                  <a:ea typeface="Helvetica Neue"/>
                  <a:cs typeface="Helvetica Neue"/>
                  <a:sym typeface="Helvetica Neue"/>
                </a:rPr>
                <a:t>CO</a:t>
              </a:r>
              <a:r>
                <a:rPr baseline="-25000" lang="en-US" sz="700">
                  <a:solidFill>
                    <a:schemeClr val="dk1"/>
                  </a:solidFill>
                  <a:latin typeface="Helvetica Neue"/>
                  <a:ea typeface="Helvetica Neue"/>
                  <a:cs typeface="Helvetica Neue"/>
                  <a:sym typeface="Helvetica Neue"/>
                </a:rPr>
                <a:t>2</a:t>
              </a:r>
              <a:endParaRPr sz="700">
                <a:solidFill>
                  <a:schemeClr val="dk1"/>
                </a:solidFill>
                <a:latin typeface="Helvetica Neue"/>
                <a:ea typeface="Helvetica Neue"/>
                <a:cs typeface="Helvetica Neue"/>
                <a:sym typeface="Helvetica Neue"/>
              </a:endParaRPr>
            </a:p>
          </p:txBody>
        </p:sp>
        <p:sp>
          <p:nvSpPr>
            <p:cNvPr id="162" name="Google Shape;162;p7"/>
            <p:cNvSpPr txBox="1"/>
            <p:nvPr/>
          </p:nvSpPr>
          <p:spPr>
            <a:xfrm>
              <a:off x="5565207" y="4359707"/>
              <a:ext cx="593382" cy="1790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72">
                  <a:solidFill>
                    <a:schemeClr val="dk1"/>
                  </a:solidFill>
                  <a:latin typeface="Helvetica Neue"/>
                  <a:ea typeface="Helvetica Neue"/>
                  <a:cs typeface="Helvetica Neue"/>
                  <a:sym typeface="Helvetica Neue"/>
                </a:rPr>
                <a:t>Enriched N</a:t>
              </a:r>
              <a:endParaRPr/>
            </a:p>
          </p:txBody>
        </p:sp>
        <p:sp>
          <p:nvSpPr>
            <p:cNvPr id="163" name="Google Shape;163;p7"/>
            <p:cNvSpPr txBox="1"/>
            <p:nvPr/>
          </p:nvSpPr>
          <p:spPr>
            <a:xfrm>
              <a:off x="5943125" y="5178589"/>
              <a:ext cx="570842" cy="1790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72">
                  <a:solidFill>
                    <a:schemeClr val="dk1"/>
                  </a:solidFill>
                  <a:latin typeface="Helvetica Neue"/>
                  <a:ea typeface="Helvetica Neue"/>
                  <a:cs typeface="Helvetica Neue"/>
                  <a:sym typeface="Helvetica Neue"/>
                </a:rPr>
                <a:t>Ambient N</a:t>
              </a:r>
              <a:endParaRPr/>
            </a:p>
          </p:txBody>
        </p:sp>
        <p:sp>
          <p:nvSpPr>
            <p:cNvPr id="164" name="Google Shape;164;p7"/>
            <p:cNvSpPr txBox="1"/>
            <p:nvPr/>
          </p:nvSpPr>
          <p:spPr>
            <a:xfrm rot="-5400000">
              <a:off x="4252125" y="4432298"/>
              <a:ext cx="950653" cy="1790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72">
                  <a:solidFill>
                    <a:schemeClr val="dk1"/>
                  </a:solidFill>
                  <a:latin typeface="Helvetica Neue"/>
                  <a:ea typeface="Helvetica Neue"/>
                  <a:cs typeface="Helvetica Neue"/>
                  <a:sym typeface="Helvetica Neue"/>
                </a:rPr>
                <a:t>Ecosystem function</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p:nvPr/>
        </p:nvSpPr>
        <p:spPr>
          <a:xfrm>
            <a:off x="1896269" y="1372989"/>
            <a:ext cx="853440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CO</a:t>
            </a:r>
            <a:r>
              <a:rPr baseline="-25000" lang="en-US" sz="2800">
                <a:solidFill>
                  <a:schemeClr val="dk1"/>
                </a:solidFill>
                <a:latin typeface="Calibri"/>
                <a:ea typeface="Calibri"/>
                <a:cs typeface="Calibri"/>
                <a:sym typeface="Calibri"/>
              </a:rPr>
              <a:t>2</a:t>
            </a:r>
            <a:r>
              <a:rPr lang="en-US" sz="2800">
                <a:solidFill>
                  <a:schemeClr val="dk1"/>
                </a:solidFill>
                <a:latin typeface="Calibri"/>
                <a:ea typeface="Calibri"/>
                <a:cs typeface="Calibri"/>
                <a:sym typeface="Calibri"/>
              </a:rPr>
              <a:t>-induced water-savings hypothesis: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Reduced rainfall will have </a:t>
            </a:r>
            <a:r>
              <a:rPr i="1" lang="en-US" sz="2800">
                <a:solidFill>
                  <a:schemeClr val="dk1"/>
                </a:solidFill>
                <a:latin typeface="Calibri"/>
                <a:ea typeface="Calibri"/>
                <a:cs typeface="Calibri"/>
                <a:sym typeface="Calibri"/>
              </a:rPr>
              <a:t>less negative effects </a:t>
            </a:r>
            <a:r>
              <a:rPr lang="en-US" sz="2800">
                <a:solidFill>
                  <a:schemeClr val="dk1"/>
                </a:solidFill>
                <a:latin typeface="Calibri"/>
                <a:ea typeface="Calibri"/>
                <a:cs typeface="Calibri"/>
                <a:sym typeface="Calibri"/>
              </a:rPr>
              <a:t>when CO</a:t>
            </a:r>
            <a:r>
              <a:rPr baseline="-25000" lang="en-US" sz="2800">
                <a:solidFill>
                  <a:schemeClr val="dk1"/>
                </a:solidFill>
                <a:latin typeface="Calibri"/>
                <a:ea typeface="Calibri"/>
                <a:cs typeface="Calibri"/>
                <a:sym typeface="Calibri"/>
              </a:rPr>
              <a:t>2</a:t>
            </a:r>
            <a:r>
              <a:rPr lang="en-US" sz="2800">
                <a:solidFill>
                  <a:schemeClr val="dk1"/>
                </a:solidFill>
                <a:latin typeface="Calibri"/>
                <a:ea typeface="Calibri"/>
                <a:cs typeface="Calibri"/>
                <a:sym typeface="Calibri"/>
              </a:rPr>
              <a:t> is elevated (antagonistic)</a:t>
            </a:r>
            <a:endParaRPr sz="2800">
              <a:solidFill>
                <a:srgbClr val="000000"/>
              </a:solidFill>
              <a:latin typeface="Calibri"/>
              <a:ea typeface="Calibri"/>
              <a:cs typeface="Calibri"/>
              <a:sym typeface="Calibri"/>
            </a:endParaRPr>
          </a:p>
        </p:txBody>
      </p:sp>
      <p:sp>
        <p:nvSpPr>
          <p:cNvPr id="170" name="Google Shape;170;p8"/>
          <p:cNvSpPr txBox="1"/>
          <p:nvPr/>
        </p:nvSpPr>
        <p:spPr>
          <a:xfrm>
            <a:off x="3891053" y="304801"/>
            <a:ext cx="454483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3600">
                <a:solidFill>
                  <a:srgbClr val="000000"/>
                </a:solidFill>
                <a:latin typeface="Arial"/>
                <a:ea typeface="Arial"/>
                <a:cs typeface="Arial"/>
                <a:sym typeface="Arial"/>
              </a:rPr>
              <a:t>Example Hypotheses</a:t>
            </a:r>
            <a:endParaRPr/>
          </a:p>
        </p:txBody>
      </p:sp>
      <p:grpSp>
        <p:nvGrpSpPr>
          <p:cNvPr id="171" name="Google Shape;171;p8"/>
          <p:cNvGrpSpPr/>
          <p:nvPr/>
        </p:nvGrpSpPr>
        <p:grpSpPr>
          <a:xfrm>
            <a:off x="5323954" y="3083169"/>
            <a:ext cx="4605492" cy="3477242"/>
            <a:chOff x="5110931" y="3826428"/>
            <a:chExt cx="3000256" cy="2286832"/>
          </a:xfrm>
        </p:grpSpPr>
        <p:pic>
          <p:nvPicPr>
            <p:cNvPr id="172" name="Google Shape;172;p8"/>
            <p:cNvPicPr preferRelativeResize="0"/>
            <p:nvPr/>
          </p:nvPicPr>
          <p:blipFill rotWithShape="1">
            <a:blip r:embed="rId3">
              <a:alphaModFix/>
            </a:blip>
            <a:srcRect b="10096" l="10632" r="22934" t="6464"/>
            <a:stretch/>
          </p:blipFill>
          <p:spPr>
            <a:xfrm>
              <a:off x="5507563" y="3826428"/>
              <a:ext cx="2603624" cy="1945866"/>
            </a:xfrm>
            <a:prstGeom prst="rect">
              <a:avLst/>
            </a:prstGeom>
            <a:noFill/>
            <a:ln>
              <a:noFill/>
            </a:ln>
          </p:spPr>
        </p:pic>
        <p:sp>
          <p:nvSpPr>
            <p:cNvPr id="173" name="Google Shape;173;p8"/>
            <p:cNvSpPr txBox="1"/>
            <p:nvPr/>
          </p:nvSpPr>
          <p:spPr>
            <a:xfrm>
              <a:off x="6183897" y="5823712"/>
              <a:ext cx="421053" cy="2574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72">
                  <a:solidFill>
                    <a:schemeClr val="dk1"/>
                  </a:solidFill>
                  <a:latin typeface="Helvetica Neue"/>
                  <a:ea typeface="Helvetica Neue"/>
                  <a:cs typeface="Helvetica Neue"/>
                  <a:sym typeface="Helvetica Neue"/>
                </a:rPr>
                <a:t>Ambient</a:t>
              </a:r>
              <a:endParaRPr/>
            </a:p>
            <a:p>
              <a:pPr indent="0" lvl="0" marL="0" marR="0" rtl="0" algn="ctr">
                <a:spcBef>
                  <a:spcPts val="0"/>
                </a:spcBef>
                <a:spcAft>
                  <a:spcPts val="0"/>
                </a:spcAft>
                <a:buNone/>
              </a:pPr>
              <a:r>
                <a:rPr lang="en-US" sz="972">
                  <a:solidFill>
                    <a:schemeClr val="dk1"/>
                  </a:solidFill>
                  <a:latin typeface="Helvetica Neue"/>
                  <a:ea typeface="Helvetica Neue"/>
                  <a:cs typeface="Helvetica Neue"/>
                  <a:sym typeface="Helvetica Neue"/>
                </a:rPr>
                <a:t>CO</a:t>
              </a:r>
              <a:r>
                <a:rPr baseline="-25000" lang="en-US" sz="972">
                  <a:solidFill>
                    <a:schemeClr val="dk1"/>
                  </a:solidFill>
                  <a:latin typeface="Helvetica Neue"/>
                  <a:ea typeface="Helvetica Neue"/>
                  <a:cs typeface="Helvetica Neue"/>
                  <a:sym typeface="Helvetica Neue"/>
                </a:rPr>
                <a:t>2</a:t>
              </a:r>
              <a:endParaRPr sz="972">
                <a:solidFill>
                  <a:schemeClr val="dk1"/>
                </a:solidFill>
                <a:latin typeface="Helvetica Neue"/>
                <a:ea typeface="Helvetica Neue"/>
                <a:cs typeface="Helvetica Neue"/>
                <a:sym typeface="Helvetica Neue"/>
              </a:endParaRPr>
            </a:p>
          </p:txBody>
        </p:sp>
        <p:sp>
          <p:nvSpPr>
            <p:cNvPr id="174" name="Google Shape;174;p8"/>
            <p:cNvSpPr txBox="1"/>
            <p:nvPr/>
          </p:nvSpPr>
          <p:spPr>
            <a:xfrm>
              <a:off x="7456559" y="5855776"/>
              <a:ext cx="433585" cy="2574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72">
                  <a:solidFill>
                    <a:schemeClr val="dk1"/>
                  </a:solidFill>
                  <a:latin typeface="Helvetica Neue"/>
                  <a:ea typeface="Helvetica Neue"/>
                  <a:cs typeface="Helvetica Neue"/>
                  <a:sym typeface="Helvetica Neue"/>
                </a:rPr>
                <a:t>Elevated</a:t>
              </a:r>
              <a:endParaRPr/>
            </a:p>
            <a:p>
              <a:pPr indent="0" lvl="0" marL="0" marR="0" rtl="0" algn="ctr">
                <a:spcBef>
                  <a:spcPts val="0"/>
                </a:spcBef>
                <a:spcAft>
                  <a:spcPts val="0"/>
                </a:spcAft>
                <a:buNone/>
              </a:pPr>
              <a:r>
                <a:rPr lang="en-US" sz="972">
                  <a:solidFill>
                    <a:schemeClr val="dk1"/>
                  </a:solidFill>
                  <a:latin typeface="Helvetica Neue"/>
                  <a:ea typeface="Helvetica Neue"/>
                  <a:cs typeface="Helvetica Neue"/>
                  <a:sym typeface="Helvetica Neue"/>
                </a:rPr>
                <a:t>CO</a:t>
              </a:r>
              <a:r>
                <a:rPr baseline="-25000" lang="en-US" sz="972">
                  <a:solidFill>
                    <a:schemeClr val="dk1"/>
                  </a:solidFill>
                  <a:latin typeface="Helvetica Neue"/>
                  <a:ea typeface="Helvetica Neue"/>
                  <a:cs typeface="Helvetica Neue"/>
                  <a:sym typeface="Helvetica Neue"/>
                </a:rPr>
                <a:t>2</a:t>
              </a:r>
              <a:endParaRPr sz="972">
                <a:solidFill>
                  <a:schemeClr val="dk1"/>
                </a:solidFill>
                <a:latin typeface="Helvetica Neue"/>
                <a:ea typeface="Helvetica Neue"/>
                <a:cs typeface="Helvetica Neue"/>
                <a:sym typeface="Helvetica Neue"/>
              </a:endParaRPr>
            </a:p>
          </p:txBody>
        </p:sp>
        <p:sp>
          <p:nvSpPr>
            <p:cNvPr id="175" name="Google Shape;175;p8"/>
            <p:cNvSpPr txBox="1"/>
            <p:nvPr/>
          </p:nvSpPr>
          <p:spPr>
            <a:xfrm>
              <a:off x="6295089" y="4217202"/>
              <a:ext cx="681079" cy="159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72">
                  <a:solidFill>
                    <a:schemeClr val="dk1"/>
                  </a:solidFill>
                  <a:latin typeface="Helvetica Neue"/>
                  <a:ea typeface="Helvetica Neue"/>
                  <a:cs typeface="Helvetica Neue"/>
                  <a:sym typeface="Helvetica Neue"/>
                </a:rPr>
                <a:t>Ambient rainfall</a:t>
              </a:r>
              <a:endParaRPr/>
            </a:p>
          </p:txBody>
        </p:sp>
        <p:sp>
          <p:nvSpPr>
            <p:cNvPr id="176" name="Google Shape;176;p8"/>
            <p:cNvSpPr txBox="1"/>
            <p:nvPr/>
          </p:nvSpPr>
          <p:spPr>
            <a:xfrm>
              <a:off x="6827163" y="5109569"/>
              <a:ext cx="708230" cy="159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72">
                  <a:solidFill>
                    <a:schemeClr val="dk1"/>
                  </a:solidFill>
                  <a:latin typeface="Helvetica Neue"/>
                  <a:ea typeface="Helvetica Neue"/>
                  <a:cs typeface="Helvetica Neue"/>
                  <a:sym typeface="Helvetica Neue"/>
                </a:rPr>
                <a:t>Reduced rainfall</a:t>
              </a:r>
              <a:endParaRPr/>
            </a:p>
          </p:txBody>
        </p:sp>
        <p:sp>
          <p:nvSpPr>
            <p:cNvPr id="177" name="Google Shape;177;p8"/>
            <p:cNvSpPr txBox="1"/>
            <p:nvPr/>
          </p:nvSpPr>
          <p:spPr>
            <a:xfrm rot="-5400000">
              <a:off x="4767410" y="4630530"/>
              <a:ext cx="844646" cy="1576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72">
                  <a:solidFill>
                    <a:schemeClr val="dk1"/>
                  </a:solidFill>
                  <a:latin typeface="Helvetica Neue"/>
                  <a:ea typeface="Helvetica Neue"/>
                  <a:cs typeface="Helvetica Neue"/>
                  <a:sym typeface="Helvetica Neue"/>
                </a:rPr>
                <a:t>Ecosystem function</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9"/>
          <p:cNvSpPr/>
          <p:nvPr/>
        </p:nvSpPr>
        <p:spPr>
          <a:xfrm>
            <a:off x="6426200" y="1828800"/>
            <a:ext cx="1130300" cy="355600"/>
          </a:xfrm>
          <a:prstGeom prst="rect">
            <a:avLst/>
          </a:prstGeom>
          <a:noFill/>
          <a:ln>
            <a:noFill/>
          </a:ln>
        </p:spPr>
        <p:txBody>
          <a:bodyPr anchorCtr="0" anchor="t" bIns="38100" lIns="38100" spcFirstLastPara="1" rIns="38100" wrap="square" tIns="38100">
            <a:spAutoFit/>
          </a:bodyPr>
          <a:lstStyle/>
          <a:p>
            <a:pPr indent="0" lvl="0" marL="0" marR="0" rtl="0" algn="l">
              <a:spcBef>
                <a:spcPts val="0"/>
              </a:spcBef>
              <a:spcAft>
                <a:spcPts val="0"/>
              </a:spcAft>
              <a:buNone/>
            </a:pPr>
            <a:r>
              <a:rPr b="1" lang="en-US" sz="1800">
                <a:solidFill>
                  <a:srgbClr val="FFFFFF"/>
                </a:solidFill>
                <a:latin typeface="Helvetica Neue"/>
                <a:ea typeface="Helvetica Neue"/>
                <a:cs typeface="Helvetica Neue"/>
                <a:sym typeface="Helvetica Neue"/>
              </a:rPr>
              <a:t>Wind</a:t>
            </a:r>
            <a:r>
              <a:rPr lang="en-US" sz="1800">
                <a:solidFill>
                  <a:srgbClr val="FFFFFF"/>
                </a:solidFill>
                <a:latin typeface="Calibri"/>
                <a:ea typeface="Calibri"/>
                <a:cs typeface="Calibri"/>
                <a:sym typeface="Calibri"/>
              </a:rPr>
              <a:t> </a:t>
            </a:r>
            <a:endParaRPr/>
          </a:p>
        </p:txBody>
      </p:sp>
      <p:pic>
        <p:nvPicPr>
          <p:cNvPr id="183" name="Google Shape;183;p9"/>
          <p:cNvPicPr preferRelativeResize="0"/>
          <p:nvPr/>
        </p:nvPicPr>
        <p:blipFill rotWithShape="1">
          <a:blip r:embed="rId3">
            <a:alphaModFix/>
          </a:blip>
          <a:srcRect b="0" l="0" r="0" t="0"/>
          <a:stretch/>
        </p:blipFill>
        <p:spPr>
          <a:xfrm>
            <a:off x="1897235" y="313153"/>
            <a:ext cx="8301843" cy="4575370"/>
          </a:xfrm>
          <a:prstGeom prst="rect">
            <a:avLst/>
          </a:prstGeom>
          <a:noFill/>
          <a:ln>
            <a:noFill/>
          </a:ln>
        </p:spPr>
      </p:pic>
      <p:sp>
        <p:nvSpPr>
          <p:cNvPr id="184" name="Google Shape;184;p9"/>
          <p:cNvSpPr txBox="1"/>
          <p:nvPr/>
        </p:nvSpPr>
        <p:spPr>
          <a:xfrm>
            <a:off x="2954949" y="5316530"/>
            <a:ext cx="187496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Synergistic interactions</a:t>
            </a:r>
            <a:endParaRPr/>
          </a:p>
        </p:txBody>
      </p:sp>
      <p:sp>
        <p:nvSpPr>
          <p:cNvPr id="185" name="Google Shape;185;p9"/>
          <p:cNvSpPr txBox="1"/>
          <p:nvPr/>
        </p:nvSpPr>
        <p:spPr>
          <a:xfrm>
            <a:off x="5227906" y="5316530"/>
            <a:ext cx="187496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Synergistic interactions</a:t>
            </a:r>
            <a:endParaRPr/>
          </a:p>
        </p:txBody>
      </p:sp>
      <p:sp>
        <p:nvSpPr>
          <p:cNvPr id="186" name="Google Shape;186;p9"/>
          <p:cNvSpPr txBox="1"/>
          <p:nvPr/>
        </p:nvSpPr>
        <p:spPr>
          <a:xfrm>
            <a:off x="7830430" y="5316529"/>
            <a:ext cx="187496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Antagonistic interactions</a:t>
            </a:r>
            <a:endParaRPr/>
          </a:p>
        </p:txBody>
      </p:sp>
      <p:sp>
        <p:nvSpPr>
          <p:cNvPr id="187" name="Google Shape;187;p9"/>
          <p:cNvSpPr txBox="1"/>
          <p:nvPr/>
        </p:nvSpPr>
        <p:spPr>
          <a:xfrm>
            <a:off x="145377" y="6360181"/>
            <a:ext cx="35037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Reich et al 2020 Nature Geoscience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2023-03-19T13:54:14Z</dcterms:created>
  <dc:creator>Reich, Peter</dc:creator>
</cp:coreProperties>
</file>